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3" r:id="rId5"/>
    <p:sldMasterId id="2147483692" r:id="rId6"/>
  </p:sldMasterIdLst>
  <p:notesMasterIdLst>
    <p:notesMasterId r:id="rId23"/>
  </p:notesMasterIdLst>
  <p:handoutMasterIdLst>
    <p:handoutMasterId r:id="rId24"/>
  </p:handoutMasterIdLst>
  <p:sldIdLst>
    <p:sldId id="280" r:id="rId7"/>
    <p:sldId id="453" r:id="rId8"/>
    <p:sldId id="395" r:id="rId9"/>
    <p:sldId id="336" r:id="rId10"/>
    <p:sldId id="282" r:id="rId11"/>
    <p:sldId id="455" r:id="rId12"/>
    <p:sldId id="343" r:id="rId13"/>
    <p:sldId id="362" r:id="rId14"/>
    <p:sldId id="446" r:id="rId15"/>
    <p:sldId id="445" r:id="rId16"/>
    <p:sldId id="364" r:id="rId17"/>
    <p:sldId id="377" r:id="rId18"/>
    <p:sldId id="464" r:id="rId19"/>
    <p:sldId id="333" r:id="rId20"/>
    <p:sldId id="456" r:id="rId21"/>
    <p:sldId id="461" r:id="rId22"/>
  </p:sldIdLst>
  <p:sldSz cx="10058400" cy="777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6B1D"/>
    <a:srgbClr val="000000"/>
    <a:srgbClr val="2D3193"/>
    <a:srgbClr val="58595B"/>
    <a:srgbClr val="FFFFFF"/>
    <a:srgbClr val="FF9505"/>
    <a:srgbClr val="DDDDDD"/>
    <a:srgbClr val="3BB273"/>
    <a:srgbClr val="62B545"/>
    <a:srgbClr val="B800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44" autoAdjust="0"/>
    <p:restoredTop sz="91283" autoAdjust="0"/>
  </p:normalViewPr>
  <p:slideViewPr>
    <p:cSldViewPr snapToGrid="0">
      <p:cViewPr varScale="1">
        <p:scale>
          <a:sx n="99" d="100"/>
          <a:sy n="99" d="100"/>
        </p:scale>
        <p:origin x="2166" y="78"/>
      </p:cViewPr>
      <p:guideLst>
        <p:guide orient="horz" pos="2448"/>
        <p:guide pos="3168"/>
      </p:guideLst>
    </p:cSldViewPr>
  </p:slideViewPr>
  <p:outlineViewPr>
    <p:cViewPr>
      <p:scale>
        <a:sx n="33" d="100"/>
        <a:sy n="33" d="100"/>
      </p:scale>
      <p:origin x="0" y="-218892"/>
    </p:cViewPr>
  </p:outlineViewPr>
  <p:notesTextViewPr>
    <p:cViewPr>
      <p:scale>
        <a:sx n="1" d="1"/>
        <a:sy n="1" d="1"/>
      </p:scale>
      <p:origin x="0" y="0"/>
    </p:cViewPr>
  </p:notesTextViewPr>
  <p:sorterViewPr>
    <p:cViewPr>
      <p:scale>
        <a:sx n="66" d="100"/>
        <a:sy n="66" d="100"/>
      </p:scale>
      <p:origin x="0" y="-16464"/>
    </p:cViewPr>
  </p:sorterViewPr>
  <p:notesViewPr>
    <p:cSldViewPr snapToGrid="0">
      <p:cViewPr varScale="1">
        <p:scale>
          <a:sx n="59" d="100"/>
          <a:sy n="59" d="100"/>
        </p:scale>
        <p:origin x="1672" y="5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by Wall" userId="501c1cb5-5e9a-4133-8b90-77c87d15a64a" providerId="ADAL" clId="{4CF84A59-8B48-4279-99E4-8ABB12ED3677}"/>
    <pc:docChg chg="modSld">
      <pc:chgData name="Abby Wall" userId="501c1cb5-5e9a-4133-8b90-77c87d15a64a" providerId="ADAL" clId="{4CF84A59-8B48-4279-99E4-8ABB12ED3677}" dt="2024-11-14T15:23:48.917" v="1" actId="20577"/>
      <pc:docMkLst>
        <pc:docMk/>
      </pc:docMkLst>
      <pc:sldChg chg="modSp mod">
        <pc:chgData name="Abby Wall" userId="501c1cb5-5e9a-4133-8b90-77c87d15a64a" providerId="ADAL" clId="{4CF84A59-8B48-4279-99E4-8ABB12ED3677}" dt="2024-11-14T15:23:48.917" v="1" actId="20577"/>
        <pc:sldMkLst>
          <pc:docMk/>
          <pc:sldMk cId="2418524580" sldId="456"/>
        </pc:sldMkLst>
        <pc:graphicFrameChg chg="mod modGraphic">
          <ac:chgData name="Abby Wall" userId="501c1cb5-5e9a-4133-8b90-77c87d15a64a" providerId="ADAL" clId="{4CF84A59-8B48-4279-99E4-8ABB12ED3677}" dt="2024-11-14T15:23:48.917" v="1" actId="20577"/>
          <ac:graphicFrameMkLst>
            <pc:docMk/>
            <pc:sldMk cId="2418524580" sldId="456"/>
            <ac:graphicFrameMk id="5" creationId="{23994AB7-7AA3-C64C-8798-767149847DA8}"/>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5B6AA7-762B-5CE2-9C5D-E24285654EF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3FB7909-3742-DF3E-BD58-A891EB25704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150F0AF-8F88-45E8-AE8D-4D79BBD435F3}" type="datetimeFigureOut">
              <a:rPr lang="en-US" smtClean="0"/>
              <a:t>11/19/2024</a:t>
            </a:fld>
            <a:endParaRPr lang="en-US" dirty="0"/>
          </a:p>
        </p:txBody>
      </p:sp>
      <p:sp>
        <p:nvSpPr>
          <p:cNvPr id="4" name="Footer Placeholder 3">
            <a:extLst>
              <a:ext uri="{FF2B5EF4-FFF2-40B4-BE49-F238E27FC236}">
                <a16:creationId xmlns:a16="http://schemas.microsoft.com/office/drawing/2014/main" id="{087AA733-26A6-265A-A396-7A0CBCD1FEE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C200A44-C824-1424-9926-40A2CFC3D9F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C01C735-A94B-4B87-99F9-DA0C4369805F}" type="slidenum">
              <a:rPr lang="en-US" smtClean="0"/>
              <a:t>‹#›</a:t>
            </a:fld>
            <a:endParaRPr lang="en-US" dirty="0"/>
          </a:p>
        </p:txBody>
      </p:sp>
    </p:spTree>
    <p:extLst>
      <p:ext uri="{BB962C8B-B14F-4D97-AF65-F5344CB8AC3E}">
        <p14:creationId xmlns:p14="http://schemas.microsoft.com/office/powerpoint/2010/main" val="32796744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9D4702-7002-4936-8CD0-002CC88776CF}" type="datetimeFigureOut">
              <a:rPr lang="en-US" smtClean="0"/>
              <a:t>11/19/2024</a:t>
            </a:fld>
            <a:endParaRPr lang="en-US" dirty="0"/>
          </a:p>
        </p:txBody>
      </p:sp>
      <p:sp>
        <p:nvSpPr>
          <p:cNvPr id="4" name="Slide Image Placeholder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F770B9-AAC8-40BD-99C4-69BA6360C3FA}" type="slidenum">
              <a:rPr lang="en-US" smtClean="0"/>
              <a:t>‹#›</a:t>
            </a:fld>
            <a:endParaRPr lang="en-US" dirty="0"/>
          </a:p>
        </p:txBody>
      </p:sp>
    </p:spTree>
    <p:extLst>
      <p:ext uri="{BB962C8B-B14F-4D97-AF65-F5344CB8AC3E}">
        <p14:creationId xmlns:p14="http://schemas.microsoft.com/office/powerpoint/2010/main" val="195926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As a reminder Open Enrollment is your annual opportunity to make changes to your benefits or sign up for new ones. This is also your opportunity to add or remove dependents.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You are eligible for benefits if you work 30 or more hours per week. New hires must complete the enrollment process within 30 days of your date of hire.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If you enroll on time, coverage will be effective on the first of the month following 30 days after your DOH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Changes made during Open Enrollment are effective January 1 - December 31.</a:t>
            </a:r>
          </a:p>
          <a:p>
            <a:endParaRPr lang="en-US" dirty="0"/>
          </a:p>
        </p:txBody>
      </p:sp>
      <p:sp>
        <p:nvSpPr>
          <p:cNvPr id="4" name="Slide Number Placeholder 3"/>
          <p:cNvSpPr>
            <a:spLocks noGrp="1"/>
          </p:cNvSpPr>
          <p:nvPr>
            <p:ph type="sldNum" sz="quarter" idx="5"/>
          </p:nvPr>
        </p:nvSpPr>
        <p:spPr/>
        <p:txBody>
          <a:bodyPr/>
          <a:lstStyle/>
          <a:p>
            <a:fld id="{F1F770B9-AAC8-40BD-99C4-69BA6360C3FA}" type="slidenum">
              <a:rPr lang="en-US" smtClean="0"/>
              <a:t>2</a:t>
            </a:fld>
            <a:endParaRPr lang="en-US" dirty="0"/>
          </a:p>
        </p:txBody>
      </p:sp>
    </p:spTree>
    <p:extLst>
      <p:ext uri="{BB962C8B-B14F-4D97-AF65-F5344CB8AC3E}">
        <p14:creationId xmlns:p14="http://schemas.microsoft.com/office/powerpoint/2010/main" val="32035405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Flexible Spending Account is a type of account that allows you to set aside a portion of your pre-tax earnings to pay for eligible out-of-pocket expenses. This means you can reduce your taxable income and save money on your healthcare and dependent care costs.</a:t>
            </a:r>
          </a:p>
          <a:p>
            <a:endParaRPr lang="en-US" dirty="0"/>
          </a:p>
          <a:p>
            <a:r>
              <a:rPr lang="en-US" dirty="0"/>
              <a:t>For the 2024-2025 plan year, the IRS contribution limit is $3,200 for flexible spendings accounts. </a:t>
            </a:r>
          </a:p>
          <a:p>
            <a:endParaRPr lang="en-US" dirty="0"/>
          </a:p>
          <a:p>
            <a:r>
              <a:rPr lang="en-US" dirty="0"/>
              <a:t>Remember you must reenroll each you if you’d like to keep your FSA.</a:t>
            </a:r>
          </a:p>
          <a:p>
            <a:r>
              <a:rPr lang="en-US" dirty="0"/>
              <a:t>You are allowed to rollover a maximum of $640 of unused funds, any more will not be returned to you per IRS guidelines.</a:t>
            </a:r>
          </a:p>
        </p:txBody>
      </p:sp>
      <p:sp>
        <p:nvSpPr>
          <p:cNvPr id="4" name="Slide Number Placeholder 3"/>
          <p:cNvSpPr>
            <a:spLocks noGrp="1"/>
          </p:cNvSpPr>
          <p:nvPr>
            <p:ph type="sldNum" sz="quarter" idx="5"/>
          </p:nvPr>
        </p:nvSpPr>
        <p:spPr/>
        <p:txBody>
          <a:bodyPr/>
          <a:lstStyle/>
          <a:p>
            <a:fld id="{F1F770B9-AAC8-40BD-99C4-69BA6360C3FA}" type="slidenum">
              <a:rPr lang="en-US" smtClean="0"/>
              <a:t>11</a:t>
            </a:fld>
            <a:endParaRPr lang="en-US" dirty="0"/>
          </a:p>
        </p:txBody>
      </p:sp>
    </p:spTree>
    <p:extLst>
      <p:ext uri="{BB962C8B-B14F-4D97-AF65-F5344CB8AC3E}">
        <p14:creationId xmlns:p14="http://schemas.microsoft.com/office/powerpoint/2010/main" val="12381337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Guardian provides short-term and long-term disability insurance at no cost for all executives. </a:t>
            </a:r>
          </a:p>
          <a:p>
            <a:r>
              <a:rPr lang="en-US" dirty="0"/>
              <a:t>Through short-term disability insurance, you get a percentage of your income during the initial weeks of a covered disability. The weekly benefit will be 60% of your earnings up to $500 weekly and benefit will be payable after you have been disabled due to illness or accident for 8 days for up to 13 weeks.</a:t>
            </a:r>
          </a:p>
          <a:p>
            <a:r>
              <a:rPr lang="en-US" dirty="0"/>
              <a:t>If you live in CA, NY, NJ or HI the maximum benefit will be offset by your state disability benefit. </a:t>
            </a:r>
          </a:p>
          <a:p>
            <a:endParaRPr lang="en-US" dirty="0"/>
          </a:p>
          <a:p>
            <a:r>
              <a:rPr lang="en-US" dirty="0"/>
              <a:t>Long Term Disability will pay up to 60% of your pre-disability earnings to a maximum of $10,000.</a:t>
            </a:r>
          </a:p>
          <a:p>
            <a:r>
              <a:rPr lang="en-US" dirty="0"/>
              <a:t>Long term disability benefits begin after you’ve been disabled due to an accident or illness for 90 days and can continue until you reach your normal retirement age. </a:t>
            </a:r>
          </a:p>
          <a:p>
            <a:r>
              <a:rPr lang="en-US" dirty="0"/>
              <a:t>If you receive state disability,  both short term and long-term disability benefits combined will not exceed 60% of your salary, the long-term disability benefit is able to continue providing benefits beyond you state disability program. </a:t>
            </a:r>
          </a:p>
        </p:txBody>
      </p:sp>
      <p:sp>
        <p:nvSpPr>
          <p:cNvPr id="4" name="Slide Number Placeholder 3"/>
          <p:cNvSpPr>
            <a:spLocks noGrp="1"/>
          </p:cNvSpPr>
          <p:nvPr>
            <p:ph type="sldNum" sz="quarter" idx="5"/>
          </p:nvPr>
        </p:nvSpPr>
        <p:spPr/>
        <p:txBody>
          <a:bodyPr/>
          <a:lstStyle/>
          <a:p>
            <a:fld id="{F1F770B9-AAC8-40BD-99C4-69BA6360C3FA}" type="slidenum">
              <a:rPr lang="en-US" smtClean="0"/>
              <a:t>12</a:t>
            </a:fld>
            <a:endParaRPr lang="en-US" dirty="0"/>
          </a:p>
        </p:txBody>
      </p:sp>
    </p:spTree>
    <p:extLst>
      <p:ext uri="{BB962C8B-B14F-4D97-AF65-F5344CB8AC3E}">
        <p14:creationId xmlns:p14="http://schemas.microsoft.com/office/powerpoint/2010/main" val="8638208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Critical Illness Insurance is not a replacement for medical or disability income insurance. It does not replace these types of coverage but rather supplements your coverage by helping pay expenses not covered by other insurance</a:t>
            </a:r>
          </a:p>
          <a:p>
            <a:endParaRPr lang="en-US" dirty="0"/>
          </a:p>
          <a:p>
            <a:r>
              <a:rPr lang="en-US" dirty="0"/>
              <a:t>Critical Illness Insurance coverage pays a lump-sum benefit when the insured has a verified diagnosis of a covered condition, such as cancer, heart attack or stroke, and meets the policy and certificate requirements. </a:t>
            </a:r>
          </a:p>
          <a:p>
            <a:r>
              <a:rPr lang="en-US" dirty="0"/>
              <a:t>You don’t have to submit receipts and wait for reimbursement.  </a:t>
            </a:r>
          </a:p>
          <a:p>
            <a:r>
              <a:rPr lang="en-US" dirty="0"/>
              <a:t>And most importantly, this lump-sum benefit payment can be used in any way you see fit – from co-pays and deductibles to mortgage payments and childcare expenses so you can focus on recovery and less on finances.</a:t>
            </a:r>
          </a:p>
          <a:p>
            <a:r>
              <a:rPr lang="en-US" dirty="0" err="1"/>
              <a:t>nses</a:t>
            </a:r>
            <a:r>
              <a:rPr lang="en-US" dirty="0"/>
              <a:t> not covered by other insurance.</a:t>
            </a:r>
          </a:p>
        </p:txBody>
      </p:sp>
      <p:sp>
        <p:nvSpPr>
          <p:cNvPr id="4" name="Slide Number Placeholder 3"/>
          <p:cNvSpPr>
            <a:spLocks noGrp="1"/>
          </p:cNvSpPr>
          <p:nvPr>
            <p:ph type="sldNum" sz="quarter" idx="5"/>
          </p:nvPr>
        </p:nvSpPr>
        <p:spPr/>
        <p:txBody>
          <a:bodyPr/>
          <a:lstStyle/>
          <a:p>
            <a:fld id="{F1F770B9-AAC8-40BD-99C4-69BA6360C3FA}" type="slidenum">
              <a:rPr lang="en-US" smtClean="0"/>
              <a:t>13</a:t>
            </a:fld>
            <a:endParaRPr lang="en-US" dirty="0"/>
          </a:p>
        </p:txBody>
      </p:sp>
    </p:spTree>
    <p:extLst>
      <p:ext uri="{BB962C8B-B14F-4D97-AF65-F5344CB8AC3E}">
        <p14:creationId xmlns:p14="http://schemas.microsoft.com/office/powerpoint/2010/main" val="16382020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Guardian’s Employee Assistance Program gives you and your family members access to confidential personal support, across everything from stress management and nutrition to handling legal or financial issues. The services available include consultations with experienced professionals, as well as access to resources and discounts designed to help you in a variety of different ways</a:t>
            </a:r>
          </a:p>
          <a:p>
            <a:endParaRPr lang="en-US" dirty="0"/>
          </a:p>
        </p:txBody>
      </p:sp>
      <p:sp>
        <p:nvSpPr>
          <p:cNvPr id="4" name="Slide Number Placeholder 3"/>
          <p:cNvSpPr>
            <a:spLocks noGrp="1"/>
          </p:cNvSpPr>
          <p:nvPr>
            <p:ph type="sldNum" sz="quarter" idx="5"/>
          </p:nvPr>
        </p:nvSpPr>
        <p:spPr/>
        <p:txBody>
          <a:bodyPr/>
          <a:lstStyle/>
          <a:p>
            <a:fld id="{F1F770B9-AAC8-40BD-99C4-69BA6360C3FA}" type="slidenum">
              <a:rPr lang="en-US" smtClean="0"/>
              <a:t>14</a:t>
            </a:fld>
            <a:endParaRPr lang="en-US" dirty="0"/>
          </a:p>
        </p:txBody>
      </p:sp>
    </p:spTree>
    <p:extLst>
      <p:ext uri="{BB962C8B-B14F-4D97-AF65-F5344CB8AC3E}">
        <p14:creationId xmlns:p14="http://schemas.microsoft.com/office/powerpoint/2010/main" val="19368037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1F770B9-AAC8-40BD-99C4-69BA6360C3FA}" type="slidenum">
              <a:rPr lang="en-US" smtClean="0"/>
              <a:t>16</a:t>
            </a:fld>
            <a:endParaRPr lang="en-US" dirty="0"/>
          </a:p>
        </p:txBody>
      </p:sp>
    </p:spTree>
    <p:extLst>
      <p:ext uri="{BB962C8B-B14F-4D97-AF65-F5344CB8AC3E}">
        <p14:creationId xmlns:p14="http://schemas.microsoft.com/office/powerpoint/2010/main" val="385707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years open enrollment will begin: 12/-/- and run until 12/-/- .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If you do not take action, your current benefits will rollover, except your Flexible spending account. You must actively reenroll in your FSA each year.</a:t>
            </a:r>
          </a:p>
        </p:txBody>
      </p:sp>
      <p:sp>
        <p:nvSpPr>
          <p:cNvPr id="4" name="Slide Number Placeholder 3"/>
          <p:cNvSpPr>
            <a:spLocks noGrp="1"/>
          </p:cNvSpPr>
          <p:nvPr>
            <p:ph type="sldNum" sz="quarter" idx="5"/>
          </p:nvPr>
        </p:nvSpPr>
        <p:spPr/>
        <p:txBody>
          <a:bodyPr/>
          <a:lstStyle/>
          <a:p>
            <a:fld id="{F1F770B9-AAC8-40BD-99C4-69BA6360C3FA}" type="slidenum">
              <a:rPr lang="en-US" smtClean="0"/>
              <a:t>3</a:t>
            </a:fld>
            <a:endParaRPr lang="en-US" dirty="0"/>
          </a:p>
        </p:txBody>
      </p:sp>
    </p:spTree>
    <p:extLst>
      <p:ext uri="{BB962C8B-B14F-4D97-AF65-F5344CB8AC3E}">
        <p14:creationId xmlns:p14="http://schemas.microsoft.com/office/powerpoint/2010/main" val="2439589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 First we will start with your medical plans: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Employer Solutions Staffing group is offering you 4 PPO medical plans through Medica. 2 of these plans are eligible for an HSA, an those will be your high deductible health plans, or HDHPs.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First we will start with the PPO: With this plan you are able to choose any provider you want, but you will maximize your benefits and have the lowest OPX expense when you stay in-network.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High level how this plan works is you pay a flat amount or copay for certain services such as a Dr visit, diagnostic labs or prescription drugs. If you have services that do not have a copay, you pay OPX, but these services will count toward your annual deductible. Once your deductible is satisfied, you will pay a percentage or coinsurance and the plan will cover the rest. If you meet your annual OPX limit, the plan will cover 100% of the cost of services for the rest of the year.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To confirm your providers are in-network, log on to your Medica account and use the provider search tool. You can also call the number on the back of your ID card. </a:t>
            </a:r>
          </a:p>
          <a:p>
            <a:endParaRPr lang="en-US" dirty="0"/>
          </a:p>
        </p:txBody>
      </p:sp>
      <p:sp>
        <p:nvSpPr>
          <p:cNvPr id="4" name="Slide Number Placeholder 3"/>
          <p:cNvSpPr>
            <a:spLocks noGrp="1"/>
          </p:cNvSpPr>
          <p:nvPr>
            <p:ph type="sldNum" sz="quarter" idx="5"/>
          </p:nvPr>
        </p:nvSpPr>
        <p:spPr/>
        <p:txBody>
          <a:bodyPr/>
          <a:lstStyle/>
          <a:p>
            <a:fld id="{F1F770B9-AAC8-40BD-99C4-69BA6360C3FA}" type="slidenum">
              <a:rPr lang="en-US" smtClean="0"/>
              <a:t>4</a:t>
            </a:fld>
            <a:endParaRPr lang="en-US" dirty="0"/>
          </a:p>
        </p:txBody>
      </p:sp>
    </p:spTree>
    <p:extLst>
      <p:ext uri="{BB962C8B-B14F-4D97-AF65-F5344CB8AC3E}">
        <p14:creationId xmlns:p14="http://schemas.microsoft.com/office/powerpoint/2010/main" val="3238901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As mentioned, here is an overview your four medical plans available through Medica. These plans are offered through their “Park Nicollet and HealthPartners” network.</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You have a $1,500 PPO, a $3,200 PPO, a $4,500 PPO and a $6,350 PPO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When we mention coinsurance, that is the percentage amount shown, which applies after the deductible is paid. Additionally, all copays, deductibles and coinsurance amounts apply to your out-of-pocket maximum.  The out-of-pocket maximum is the most you can pay for services under your selected plan, in a calendar year.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The $1,500 PPO will have copays for office visits, virtual visits and urgent care. The rest of the plans have a coinsurance for each of the provided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Additionally, All plans provide routine preventive care at no charge in network.</a:t>
            </a:r>
          </a:p>
          <a:p>
            <a:endParaRPr lang="en-US" dirty="0"/>
          </a:p>
        </p:txBody>
      </p:sp>
      <p:sp>
        <p:nvSpPr>
          <p:cNvPr id="4" name="Slide Number Placeholder 3"/>
          <p:cNvSpPr>
            <a:spLocks noGrp="1"/>
          </p:cNvSpPr>
          <p:nvPr>
            <p:ph type="sldNum" sz="quarter" idx="5"/>
          </p:nvPr>
        </p:nvSpPr>
        <p:spPr/>
        <p:txBody>
          <a:bodyPr/>
          <a:lstStyle/>
          <a:p>
            <a:fld id="{F1F770B9-AAC8-40BD-99C4-69BA6360C3FA}" type="slidenum">
              <a:rPr lang="en-US" smtClean="0"/>
              <a:t>5</a:t>
            </a:fld>
            <a:endParaRPr lang="en-US" dirty="0"/>
          </a:p>
        </p:txBody>
      </p:sp>
    </p:spTree>
    <p:extLst>
      <p:ext uri="{BB962C8B-B14F-4D97-AF65-F5344CB8AC3E}">
        <p14:creationId xmlns:p14="http://schemas.microsoft.com/office/powerpoint/2010/main" val="2067225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As mentioned, here is an overview your four medical plans available through Medica. These plans are offered through </a:t>
            </a:r>
            <a:r>
              <a:rPr kumimoji="0" lang="en-US" sz="1200" b="0" i="0" u="none" strike="noStrike" kern="1200" cap="none" spc="0" normalizeH="0" baseline="0" noProof="0" dirty="0" err="1">
                <a:ln>
                  <a:noFill/>
                </a:ln>
                <a:solidFill>
                  <a:prstClr val="black"/>
                </a:solidFill>
                <a:effectLst/>
                <a:uLnTx/>
                <a:uFillTx/>
                <a:latin typeface="Calibri" panose="020F0502020204030204"/>
                <a:ea typeface="+mn-ea"/>
                <a:cs typeface="+mn-cs"/>
              </a:rPr>
              <a:t>Medica’s</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 larger “Passport” network.</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You have a $1,500 PPO, a $3,200 PPO, a $4,500 PPO and a $6,350 PPO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When we mention coinsurance, that is the percentage amount shown, which applies after the deductible is paid. Additionally, all copays, deductibles and coinsurance amounts apply to your out-of-pocket maximum.  The out-of-pocket maximum is the most you can pay for services under your selected plan, in a calendar year.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The $1,500 PPO will have copays for office visits, virtual visits and urgent care. The rest of the plans have a coinsurance for each of the provided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Additionally, All plans provide routine preventive care at no charge in network.</a:t>
            </a:r>
          </a:p>
          <a:p>
            <a:endParaRPr lang="en-US" dirty="0"/>
          </a:p>
        </p:txBody>
      </p:sp>
      <p:sp>
        <p:nvSpPr>
          <p:cNvPr id="4" name="Slide Number Placeholder 3"/>
          <p:cNvSpPr>
            <a:spLocks noGrp="1"/>
          </p:cNvSpPr>
          <p:nvPr>
            <p:ph type="sldNum" sz="quarter" idx="5"/>
          </p:nvPr>
        </p:nvSpPr>
        <p:spPr/>
        <p:txBody>
          <a:bodyPr/>
          <a:lstStyle/>
          <a:p>
            <a:fld id="{F1F770B9-AAC8-40BD-99C4-69BA6360C3FA}" type="slidenum">
              <a:rPr lang="en-US" smtClean="0"/>
              <a:t>6</a:t>
            </a:fld>
            <a:endParaRPr lang="en-US" dirty="0"/>
          </a:p>
        </p:txBody>
      </p:sp>
    </p:spTree>
    <p:extLst>
      <p:ext uri="{BB962C8B-B14F-4D97-AF65-F5344CB8AC3E}">
        <p14:creationId xmlns:p14="http://schemas.microsoft.com/office/powerpoint/2010/main" val="2738901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Medications are divided into different tiers such as generic brand name and specialty. When getting prescribed medication, always ask your doctor if a lower tier or generic version of the drug is available to help save on the OPX cost. You can also check your plans drug formulary or list of medication to get an idea of how much your medication might cost. </a:t>
            </a:r>
          </a:p>
          <a:p>
            <a:r>
              <a:rPr lang="en-US" dirty="0"/>
              <a:t>Filling your prescriptions at a retail pharmacy will give you a 30-day supply. This is a good option if you are getting a one-time prescription filled. </a:t>
            </a:r>
          </a:p>
          <a:p>
            <a:r>
              <a:rPr lang="en-US" dirty="0"/>
              <a:t>If you have an ongoing maintenance prescription, you may want to consider mail-order. This will give you a 90-day supply. </a:t>
            </a:r>
          </a:p>
          <a:p>
            <a:r>
              <a:rPr lang="en-US" dirty="0"/>
              <a:t>If you have any questions on filling your prescriptions or finding an in-network pharmacy, contact Cigna or visit mycigna.com</a:t>
            </a:r>
          </a:p>
          <a:p>
            <a:endParaRPr lang="en-US" dirty="0"/>
          </a:p>
          <a:p>
            <a:r>
              <a:rPr lang="en-US" dirty="0"/>
              <a:t>I mentioned there were 2 new pharmacy benefit enhancements. </a:t>
            </a:r>
          </a:p>
          <a:p>
            <a:r>
              <a:rPr lang="en-US" dirty="0"/>
              <a:t>The first one is Cigna 90 Now. This program makes it easier for you to fill your ongoing or maintenance medications for chronic illnesses such as Diabetes or Asthma. You are able to order a 90-day supply of these medications at retail pharmacies so you are not limited to using mail order. This could help reduce the number of visits to the pharmacy and you are less likely to miss a dose of your medication because you have a 90-day supply. </a:t>
            </a:r>
          </a:p>
          <a:p>
            <a:endParaRPr lang="en-US" dirty="0"/>
          </a:p>
          <a:p>
            <a:r>
              <a:rPr lang="en-US" dirty="0"/>
              <a:t>The second benefit is </a:t>
            </a:r>
            <a:r>
              <a:rPr lang="en-US" dirty="0" err="1"/>
              <a:t>SaveonSP</a:t>
            </a:r>
            <a:r>
              <a:rPr lang="en-US" dirty="0"/>
              <a:t>. This program will help you save money on certain high-cost specialty medications through cost share with the drug manufacturer. This is a voluntary program if you choose to enroll in it. Reach out to Cigna for a full list of eligible medications. </a:t>
            </a:r>
          </a:p>
          <a:p>
            <a:endParaRPr lang="en-US" dirty="0"/>
          </a:p>
          <a:p>
            <a:r>
              <a:rPr lang="en-US" dirty="0"/>
              <a:t>For more information on either of these programs, please reach out to Cigna. </a:t>
            </a:r>
          </a:p>
        </p:txBody>
      </p:sp>
      <p:sp>
        <p:nvSpPr>
          <p:cNvPr id="4" name="Slide Number Placeholder 3"/>
          <p:cNvSpPr>
            <a:spLocks noGrp="1"/>
          </p:cNvSpPr>
          <p:nvPr>
            <p:ph type="sldNum" sz="quarter" idx="5"/>
          </p:nvPr>
        </p:nvSpPr>
        <p:spPr/>
        <p:txBody>
          <a:bodyPr/>
          <a:lstStyle/>
          <a:p>
            <a:fld id="{F1F770B9-AAC8-40BD-99C4-69BA6360C3FA}" type="slidenum">
              <a:rPr lang="en-US" smtClean="0"/>
              <a:t>7</a:t>
            </a:fld>
            <a:endParaRPr lang="en-US" dirty="0"/>
          </a:p>
        </p:txBody>
      </p:sp>
    </p:spTree>
    <p:extLst>
      <p:ext uri="{BB962C8B-B14F-4D97-AF65-F5344CB8AC3E}">
        <p14:creationId xmlns:p14="http://schemas.microsoft.com/office/powerpoint/2010/main" val="38982901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advantage to the HSA is that you own the account. Should you leave the company, your HSA goes with you. Another advantage is that your funds will roll over year after year. </a:t>
            </a:r>
          </a:p>
          <a:p>
            <a:r>
              <a:rPr lang="en-US" dirty="0"/>
              <a:t>You are able to use your HSA funds in a few different ways</a:t>
            </a:r>
          </a:p>
          <a:p>
            <a:pPr marL="232943" indent="-232943">
              <a:buAutoNum type="arabicPeriod"/>
            </a:pPr>
            <a:r>
              <a:rPr lang="en-US" dirty="0"/>
              <a:t>For qualified medical, dental and vision expenses not covered by your medical plan. </a:t>
            </a:r>
          </a:p>
          <a:p>
            <a:pPr marL="232943" indent="-232943">
              <a:buAutoNum type="arabicPeriod"/>
            </a:pPr>
            <a:r>
              <a:rPr lang="en-US" dirty="0"/>
              <a:t>To pay cobra premiums </a:t>
            </a:r>
          </a:p>
          <a:p>
            <a:pPr marL="232943" indent="-232943">
              <a:buAutoNum type="arabicPeriod"/>
            </a:pPr>
            <a:r>
              <a:rPr lang="en-US" dirty="0"/>
              <a:t>Qualified long-term care insurance and expenses</a:t>
            </a:r>
          </a:p>
          <a:p>
            <a:pPr marL="232943" indent="-232943">
              <a:buAutoNum type="arabicPeriod"/>
            </a:pPr>
            <a:r>
              <a:rPr lang="en-US" dirty="0"/>
              <a:t>Health insurance costs while receiving unemployment</a:t>
            </a:r>
          </a:p>
          <a:p>
            <a:pPr marL="232943" indent="-232943">
              <a:buAutoNum type="arabicPeriod"/>
            </a:pPr>
            <a:r>
              <a:rPr lang="en-US" dirty="0"/>
              <a:t>Medicare and retiree expenses (not </a:t>
            </a:r>
            <a:r>
              <a:rPr lang="en-US" dirty="0" err="1"/>
              <a:t>medicare</a:t>
            </a:r>
            <a:r>
              <a:rPr lang="en-US" dirty="0"/>
              <a:t> supplement premiums)</a:t>
            </a:r>
          </a:p>
          <a:p>
            <a:pPr marL="232943" indent="-232943">
              <a:buAutoNum type="arabicPeriod"/>
            </a:pPr>
            <a:r>
              <a:rPr lang="en-US" dirty="0"/>
              <a:t>Medigap insurance </a:t>
            </a:r>
          </a:p>
          <a:p>
            <a:r>
              <a:rPr lang="en-US" dirty="0"/>
              <a:t>Visit the Publication 502 to view the list of qualified expenses. </a:t>
            </a:r>
          </a:p>
          <a:p>
            <a:endParaRPr lang="en-US" dirty="0"/>
          </a:p>
          <a:p>
            <a:r>
              <a:rPr lang="en-US" dirty="0"/>
              <a:t>There are a few eligibility requirements to keep in mind </a:t>
            </a:r>
          </a:p>
          <a:p>
            <a:r>
              <a:rPr lang="en-US" dirty="0"/>
              <a:t>1.You must be 18 and covered under the HDHP</a:t>
            </a:r>
          </a:p>
          <a:p>
            <a:r>
              <a:rPr lang="en-US" dirty="0"/>
              <a:t>2. Not be enrolled in Medicare </a:t>
            </a:r>
          </a:p>
          <a:p>
            <a:r>
              <a:rPr lang="en-US" dirty="0"/>
              <a:t>3. Cannot be a tax dependent on another persons tax return</a:t>
            </a:r>
          </a:p>
        </p:txBody>
      </p:sp>
      <p:sp>
        <p:nvSpPr>
          <p:cNvPr id="4" name="Slide Number Placeholder 3"/>
          <p:cNvSpPr>
            <a:spLocks noGrp="1"/>
          </p:cNvSpPr>
          <p:nvPr>
            <p:ph type="sldNum" sz="quarter" idx="5"/>
          </p:nvPr>
        </p:nvSpPr>
        <p:spPr/>
        <p:txBody>
          <a:bodyPr/>
          <a:lstStyle/>
          <a:p>
            <a:fld id="{F1F770B9-AAC8-40BD-99C4-69BA6360C3FA}" type="slidenum">
              <a:rPr lang="en-US" smtClean="0"/>
              <a:t>8</a:t>
            </a:fld>
            <a:endParaRPr lang="en-US" dirty="0"/>
          </a:p>
        </p:txBody>
      </p:sp>
    </p:spTree>
    <p:extLst>
      <p:ext uri="{BB962C8B-B14F-4D97-AF65-F5344CB8AC3E}">
        <p14:creationId xmlns:p14="http://schemas.microsoft.com/office/powerpoint/2010/main" val="40465353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Employer Solutions Staffing group offers you dental insurance through Guardian.</a:t>
            </a:r>
          </a:p>
          <a:p>
            <a:endParaRPr lang="en-US" dirty="0"/>
          </a:p>
          <a:p>
            <a:r>
              <a:rPr lang="en-US" dirty="0"/>
              <a:t>For classes 1 &amp; 2:</a:t>
            </a:r>
          </a:p>
          <a:p>
            <a:endParaRPr lang="en-US" dirty="0"/>
          </a:p>
          <a:p>
            <a:r>
              <a:rPr lang="en-US" dirty="0"/>
              <a:t>There is no deductible for individual or family. Also, there is a $1,000 annual maximum for in and out of network</a:t>
            </a:r>
          </a:p>
          <a:p>
            <a:r>
              <a:rPr lang="en-US" dirty="0"/>
              <a:t>1. Preventive services covered at 100%. These will be your teeth cleanings and </a:t>
            </a:r>
            <a:r>
              <a:rPr lang="en-US" dirty="0" err="1"/>
              <a:t>xrays</a:t>
            </a:r>
            <a:r>
              <a:rPr lang="en-US" dirty="0"/>
              <a:t> </a:t>
            </a:r>
          </a:p>
          <a:p>
            <a:r>
              <a:rPr lang="en-US" dirty="0"/>
              <a:t>2. basic services are covered and 90% .This are your fillings or extraction’s </a:t>
            </a:r>
          </a:p>
          <a:p>
            <a:r>
              <a:rPr lang="en-US" dirty="0"/>
              <a:t>3. major services are covered at 60% across all tiers. These are your dentures, crowns bridges</a:t>
            </a:r>
          </a:p>
          <a:p>
            <a:r>
              <a:rPr lang="en-US" dirty="0"/>
              <a:t>Orthodontic services are covered for dependent children at 50% to a 1,000 lifetime max. </a:t>
            </a:r>
          </a:p>
          <a:p>
            <a:endParaRPr lang="en-US" dirty="0"/>
          </a:p>
          <a:p>
            <a:r>
              <a:rPr lang="en-US" dirty="0"/>
              <a:t>For Class 3:</a:t>
            </a:r>
          </a:p>
          <a:p>
            <a:r>
              <a:rPr lang="en-US" dirty="0"/>
              <a:t>There is no deductible for individual or family. Also, there is a $1,000 annual maximum for in and out of network</a:t>
            </a:r>
          </a:p>
          <a:p>
            <a:r>
              <a:rPr lang="en-US" dirty="0"/>
              <a:t>1. Preventive services covered at 100%. These will be your teeth cleanings and </a:t>
            </a:r>
            <a:r>
              <a:rPr lang="en-US" dirty="0" err="1"/>
              <a:t>xrays</a:t>
            </a:r>
            <a:r>
              <a:rPr lang="en-US" dirty="0"/>
              <a:t> </a:t>
            </a:r>
          </a:p>
          <a:p>
            <a:r>
              <a:rPr lang="en-US" dirty="0"/>
              <a:t>2. basic services are covered and 90% .This are your fillings or extraction’s </a:t>
            </a:r>
          </a:p>
          <a:p>
            <a:r>
              <a:rPr lang="en-US" dirty="0"/>
              <a:t>3. major services are covered at 60% across all tiers. These are your dentures, crowns bridges</a:t>
            </a:r>
          </a:p>
          <a:p>
            <a:r>
              <a:rPr lang="en-US" dirty="0"/>
              <a:t>Orthodontic services are covered for dependent children at 50% to a 1,000 lifetime max. </a:t>
            </a:r>
          </a:p>
          <a:p>
            <a:endParaRPr lang="en-US" dirty="0"/>
          </a:p>
        </p:txBody>
      </p:sp>
      <p:sp>
        <p:nvSpPr>
          <p:cNvPr id="4" name="Slide Number Placeholder 3"/>
          <p:cNvSpPr>
            <a:spLocks noGrp="1"/>
          </p:cNvSpPr>
          <p:nvPr>
            <p:ph type="sldNum" sz="quarter" idx="5"/>
          </p:nvPr>
        </p:nvSpPr>
        <p:spPr/>
        <p:txBody>
          <a:bodyPr/>
          <a:lstStyle/>
          <a:p>
            <a:fld id="{F1F770B9-AAC8-40BD-99C4-69BA6360C3FA}" type="slidenum">
              <a:rPr lang="en-US" smtClean="0"/>
              <a:t>9</a:t>
            </a:fld>
            <a:endParaRPr lang="en-US" dirty="0"/>
          </a:p>
        </p:txBody>
      </p:sp>
    </p:spTree>
    <p:extLst>
      <p:ext uri="{BB962C8B-B14F-4D97-AF65-F5344CB8AC3E}">
        <p14:creationId xmlns:p14="http://schemas.microsoft.com/office/powerpoint/2010/main" val="40100690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Your vision coverage is offered through Guardian.</a:t>
            </a:r>
          </a:p>
          <a:p>
            <a:endParaRPr lang="en-US" dirty="0"/>
          </a:p>
          <a:p>
            <a:r>
              <a:rPr lang="en-US" dirty="0"/>
              <a:t>The vision plan has a copay for exams and lenses. For Frames and contacts you are covered up to $120. </a:t>
            </a:r>
          </a:p>
          <a:p>
            <a:r>
              <a:rPr lang="en-US" dirty="0"/>
              <a:t>If you go out of network you will be reimbursed up to a set amount for each service</a:t>
            </a:r>
          </a:p>
          <a:p>
            <a:endParaRPr lang="en-US" dirty="0"/>
          </a:p>
          <a:p>
            <a:r>
              <a:rPr lang="en-US" dirty="0"/>
              <a:t>Just like medical and dental, create and log on to your Guardian account to use the provider finder and verify your eye doctor is in network. </a:t>
            </a:r>
          </a:p>
          <a:p>
            <a:endParaRPr lang="en-US" dirty="0"/>
          </a:p>
        </p:txBody>
      </p:sp>
      <p:sp>
        <p:nvSpPr>
          <p:cNvPr id="4" name="Slide Number Placeholder 3"/>
          <p:cNvSpPr>
            <a:spLocks noGrp="1"/>
          </p:cNvSpPr>
          <p:nvPr>
            <p:ph type="sldNum" sz="quarter" idx="5"/>
          </p:nvPr>
        </p:nvSpPr>
        <p:spPr/>
        <p:txBody>
          <a:bodyPr/>
          <a:lstStyle/>
          <a:p>
            <a:fld id="{F1F770B9-AAC8-40BD-99C4-69BA6360C3FA}" type="slidenum">
              <a:rPr lang="en-US" smtClean="0"/>
              <a:t>10</a:t>
            </a:fld>
            <a:endParaRPr lang="en-US" dirty="0"/>
          </a:p>
        </p:txBody>
      </p:sp>
    </p:spTree>
    <p:extLst>
      <p:ext uri="{BB962C8B-B14F-4D97-AF65-F5344CB8AC3E}">
        <p14:creationId xmlns:p14="http://schemas.microsoft.com/office/powerpoint/2010/main" val="27809119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s/slide4.xml"/><Relationship Id="rId1" Type="http://schemas.openxmlformats.org/officeDocument/2006/relationships/slideMaster" Target="../slideMasters/slideMaster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s/slide3.xml"/><Relationship Id="rId1" Type="http://schemas.openxmlformats.org/officeDocument/2006/relationships/slideMaster" Target="../slideMasters/slideMaster3.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1515" y="1304165"/>
            <a:ext cx="8719185" cy="1060704"/>
          </a:xfrm>
        </p:spPr>
        <p:txBody>
          <a:bodyPr>
            <a:noAutofit/>
          </a:bodyPr>
          <a:lstStyle>
            <a:lvl1pPr>
              <a:defRPr sz="4800" b="1" cap="all" spc="300" baseline="0">
                <a:solidFill>
                  <a:schemeClr val="bg1"/>
                </a:solidFill>
              </a:defRPr>
            </a:lvl1pPr>
          </a:lstStyle>
          <a:p>
            <a:r>
              <a:rPr lang="en-US" dirty="0"/>
              <a:t>CLICK TO EDIT MASTER TITLE STYLE</a:t>
            </a:r>
          </a:p>
        </p:txBody>
      </p:sp>
      <p:sp>
        <p:nvSpPr>
          <p:cNvPr id="3" name="Rectangle 2">
            <a:extLst>
              <a:ext uri="{FF2B5EF4-FFF2-40B4-BE49-F238E27FC236}">
                <a16:creationId xmlns:a16="http://schemas.microsoft.com/office/drawing/2014/main" id="{CF487C94-9D91-95A9-C9AB-B078A46C8BB5}"/>
              </a:ext>
            </a:extLst>
          </p:cNvPr>
          <p:cNvSpPr/>
          <p:nvPr userDrawn="1"/>
        </p:nvSpPr>
        <p:spPr>
          <a:xfrm>
            <a:off x="0" y="7116890"/>
            <a:ext cx="10058400" cy="655510"/>
          </a:xfrm>
          <a:prstGeom prst="rect">
            <a:avLst/>
          </a:prstGeom>
          <a:solidFill>
            <a:srgbClr val="DDDDD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Placeholder 4">
            <a:extLst>
              <a:ext uri="{FF2B5EF4-FFF2-40B4-BE49-F238E27FC236}">
                <a16:creationId xmlns:a16="http://schemas.microsoft.com/office/drawing/2014/main" id="{FB830E6F-0F9D-2A0C-16DD-8563DC6C1761}"/>
              </a:ext>
            </a:extLst>
          </p:cNvPr>
          <p:cNvSpPr>
            <a:spLocks noGrp="1"/>
          </p:cNvSpPr>
          <p:nvPr>
            <p:ph type="body" sz="quarter" idx="10"/>
          </p:nvPr>
        </p:nvSpPr>
        <p:spPr>
          <a:xfrm>
            <a:off x="251777" y="5217779"/>
            <a:ext cx="1793839" cy="1519728"/>
          </a:xfrm>
        </p:spPr>
        <p:txBody>
          <a:bodyPr/>
          <a:lstStyle>
            <a:lvl1pPr marL="0" indent="0" algn="ctr">
              <a:buClr>
                <a:schemeClr val="accent2"/>
              </a:buClr>
              <a:buFont typeface="Arial" panose="020B0604020202020204" pitchFamily="34" charset="0"/>
              <a:buNone/>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Content Placeholder 3">
            <a:extLst>
              <a:ext uri="{FF2B5EF4-FFF2-40B4-BE49-F238E27FC236}">
                <a16:creationId xmlns:a16="http://schemas.microsoft.com/office/drawing/2014/main" id="{7F174A12-F5C5-89B7-B31D-4280593E8AD4}"/>
              </a:ext>
            </a:extLst>
          </p:cNvPr>
          <p:cNvSpPr>
            <a:spLocks noGrp="1"/>
          </p:cNvSpPr>
          <p:nvPr>
            <p:ph sz="quarter" idx="14"/>
          </p:nvPr>
        </p:nvSpPr>
        <p:spPr>
          <a:xfrm>
            <a:off x="251918" y="4762293"/>
            <a:ext cx="1793556" cy="341312"/>
          </a:xfrm>
        </p:spPr>
        <p:txBody>
          <a:bodyPr/>
          <a:lstStyle>
            <a:lvl1pPr algn="ctr">
              <a:defRPr sz="2000" b="1">
                <a:solidFill>
                  <a:schemeClr val="accent3"/>
                </a:solidFill>
              </a:defRPr>
            </a:lvl1pPr>
          </a:lstStyle>
          <a:p>
            <a:pPr lvl="0"/>
            <a:r>
              <a:rPr lang="en-US"/>
              <a:t>Click to edit Master text styles</a:t>
            </a:r>
          </a:p>
        </p:txBody>
      </p:sp>
      <p:sp>
        <p:nvSpPr>
          <p:cNvPr id="23" name="Text Placeholder 4">
            <a:extLst>
              <a:ext uri="{FF2B5EF4-FFF2-40B4-BE49-F238E27FC236}">
                <a16:creationId xmlns:a16="http://schemas.microsoft.com/office/drawing/2014/main" id="{1CFA2AE3-EC73-0456-43BF-33698A967E50}"/>
              </a:ext>
            </a:extLst>
          </p:cNvPr>
          <p:cNvSpPr>
            <a:spLocks noGrp="1"/>
          </p:cNvSpPr>
          <p:nvPr>
            <p:ph type="body" sz="quarter" idx="18"/>
          </p:nvPr>
        </p:nvSpPr>
        <p:spPr>
          <a:xfrm>
            <a:off x="2191781" y="5217779"/>
            <a:ext cx="1793839" cy="1519728"/>
          </a:xfrm>
        </p:spPr>
        <p:txBody>
          <a:bodyPr/>
          <a:lstStyle>
            <a:lvl1pPr marL="0" indent="0" algn="ctr">
              <a:buClr>
                <a:schemeClr val="accent2"/>
              </a:buClr>
              <a:buFont typeface="Arial" panose="020B0604020202020204" pitchFamily="34" charset="0"/>
              <a:buNone/>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4" name="Content Placeholder 3">
            <a:extLst>
              <a:ext uri="{FF2B5EF4-FFF2-40B4-BE49-F238E27FC236}">
                <a16:creationId xmlns:a16="http://schemas.microsoft.com/office/drawing/2014/main" id="{BAA2F98C-1CAA-E630-B2D0-8CC52CC7A55C}"/>
              </a:ext>
            </a:extLst>
          </p:cNvPr>
          <p:cNvSpPr>
            <a:spLocks noGrp="1"/>
          </p:cNvSpPr>
          <p:nvPr>
            <p:ph sz="quarter" idx="19"/>
          </p:nvPr>
        </p:nvSpPr>
        <p:spPr>
          <a:xfrm>
            <a:off x="2192046" y="4762293"/>
            <a:ext cx="1793556" cy="341312"/>
          </a:xfrm>
        </p:spPr>
        <p:txBody>
          <a:bodyPr/>
          <a:lstStyle>
            <a:lvl1pPr algn="ctr">
              <a:defRPr sz="2000" b="1">
                <a:solidFill>
                  <a:schemeClr val="accent1"/>
                </a:solidFill>
              </a:defRPr>
            </a:lvl1pPr>
          </a:lstStyle>
          <a:p>
            <a:pPr lvl="0"/>
            <a:r>
              <a:rPr lang="en-US"/>
              <a:t>Click to edit Master text styles</a:t>
            </a:r>
          </a:p>
        </p:txBody>
      </p:sp>
      <p:sp>
        <p:nvSpPr>
          <p:cNvPr id="25" name="Text Placeholder 4">
            <a:extLst>
              <a:ext uri="{FF2B5EF4-FFF2-40B4-BE49-F238E27FC236}">
                <a16:creationId xmlns:a16="http://schemas.microsoft.com/office/drawing/2014/main" id="{46CCEF2B-B9A5-7760-B697-8A41B7C85B64}"/>
              </a:ext>
            </a:extLst>
          </p:cNvPr>
          <p:cNvSpPr>
            <a:spLocks noGrp="1"/>
          </p:cNvSpPr>
          <p:nvPr>
            <p:ph type="body" sz="quarter" idx="20"/>
          </p:nvPr>
        </p:nvSpPr>
        <p:spPr>
          <a:xfrm>
            <a:off x="4131785" y="5217779"/>
            <a:ext cx="1793839" cy="1519728"/>
          </a:xfrm>
        </p:spPr>
        <p:txBody>
          <a:bodyPr/>
          <a:lstStyle>
            <a:lvl1pPr marL="0" indent="0" algn="ctr">
              <a:buClr>
                <a:schemeClr val="accent2"/>
              </a:buClr>
              <a:buFont typeface="Arial" panose="020B0604020202020204" pitchFamily="34" charset="0"/>
              <a:buNone/>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6" name="Content Placeholder 3">
            <a:extLst>
              <a:ext uri="{FF2B5EF4-FFF2-40B4-BE49-F238E27FC236}">
                <a16:creationId xmlns:a16="http://schemas.microsoft.com/office/drawing/2014/main" id="{D8EE0FA3-2541-4648-EEF8-1C789390C290}"/>
              </a:ext>
            </a:extLst>
          </p:cNvPr>
          <p:cNvSpPr>
            <a:spLocks noGrp="1"/>
          </p:cNvSpPr>
          <p:nvPr>
            <p:ph sz="quarter" idx="21"/>
          </p:nvPr>
        </p:nvSpPr>
        <p:spPr>
          <a:xfrm>
            <a:off x="4132174" y="4762293"/>
            <a:ext cx="1793556" cy="341312"/>
          </a:xfrm>
        </p:spPr>
        <p:txBody>
          <a:bodyPr/>
          <a:lstStyle>
            <a:lvl1pPr algn="ctr">
              <a:defRPr sz="2000" b="1">
                <a:solidFill>
                  <a:schemeClr val="accent4"/>
                </a:solidFill>
              </a:defRPr>
            </a:lvl1pPr>
          </a:lstStyle>
          <a:p>
            <a:pPr lvl="0"/>
            <a:r>
              <a:rPr lang="en-US"/>
              <a:t>Click to edit Master text styles</a:t>
            </a:r>
          </a:p>
        </p:txBody>
      </p:sp>
      <p:sp>
        <p:nvSpPr>
          <p:cNvPr id="27" name="Text Placeholder 4">
            <a:extLst>
              <a:ext uri="{FF2B5EF4-FFF2-40B4-BE49-F238E27FC236}">
                <a16:creationId xmlns:a16="http://schemas.microsoft.com/office/drawing/2014/main" id="{F54DD001-4058-BE7A-FC18-FBB3BCF625C2}"/>
              </a:ext>
            </a:extLst>
          </p:cNvPr>
          <p:cNvSpPr>
            <a:spLocks noGrp="1"/>
          </p:cNvSpPr>
          <p:nvPr>
            <p:ph type="body" sz="quarter" idx="22"/>
          </p:nvPr>
        </p:nvSpPr>
        <p:spPr>
          <a:xfrm>
            <a:off x="6071790" y="5217779"/>
            <a:ext cx="1793839" cy="1519728"/>
          </a:xfrm>
        </p:spPr>
        <p:txBody>
          <a:bodyPr/>
          <a:lstStyle>
            <a:lvl1pPr marL="0" indent="0" algn="ctr">
              <a:buClr>
                <a:schemeClr val="accent2"/>
              </a:buClr>
              <a:buFont typeface="Arial" panose="020B0604020202020204" pitchFamily="34" charset="0"/>
              <a:buNone/>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Content Placeholder 3">
            <a:extLst>
              <a:ext uri="{FF2B5EF4-FFF2-40B4-BE49-F238E27FC236}">
                <a16:creationId xmlns:a16="http://schemas.microsoft.com/office/drawing/2014/main" id="{35613806-7977-5022-4E3A-106AF9C1C260}"/>
              </a:ext>
            </a:extLst>
          </p:cNvPr>
          <p:cNvSpPr>
            <a:spLocks noGrp="1"/>
          </p:cNvSpPr>
          <p:nvPr>
            <p:ph sz="quarter" idx="23"/>
          </p:nvPr>
        </p:nvSpPr>
        <p:spPr>
          <a:xfrm>
            <a:off x="6072303" y="4762293"/>
            <a:ext cx="1793556" cy="341312"/>
          </a:xfrm>
        </p:spPr>
        <p:txBody>
          <a:bodyPr/>
          <a:lstStyle>
            <a:lvl1pPr algn="ctr">
              <a:defRPr sz="2000" b="1">
                <a:solidFill>
                  <a:schemeClr val="accent2"/>
                </a:solidFill>
              </a:defRPr>
            </a:lvl1pPr>
          </a:lstStyle>
          <a:p>
            <a:pPr lvl="0"/>
            <a:r>
              <a:rPr lang="en-US"/>
              <a:t>Click to edit Master text styles</a:t>
            </a:r>
          </a:p>
        </p:txBody>
      </p:sp>
      <p:sp>
        <p:nvSpPr>
          <p:cNvPr id="29" name="Text Placeholder 4">
            <a:extLst>
              <a:ext uri="{FF2B5EF4-FFF2-40B4-BE49-F238E27FC236}">
                <a16:creationId xmlns:a16="http://schemas.microsoft.com/office/drawing/2014/main" id="{CA4D6C23-E667-E7A0-0FDC-87D443E46430}"/>
              </a:ext>
            </a:extLst>
          </p:cNvPr>
          <p:cNvSpPr>
            <a:spLocks noGrp="1"/>
          </p:cNvSpPr>
          <p:nvPr>
            <p:ph type="body" sz="quarter" idx="24"/>
          </p:nvPr>
        </p:nvSpPr>
        <p:spPr>
          <a:xfrm>
            <a:off x="8011795" y="5217779"/>
            <a:ext cx="1793839" cy="1519728"/>
          </a:xfrm>
        </p:spPr>
        <p:txBody>
          <a:bodyPr/>
          <a:lstStyle>
            <a:lvl1pPr marL="0" indent="0" algn="ctr">
              <a:buClr>
                <a:schemeClr val="accent2"/>
              </a:buClr>
              <a:buFont typeface="Arial" panose="020B0604020202020204" pitchFamily="34" charset="0"/>
              <a:buNone/>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0" name="Content Placeholder 3">
            <a:extLst>
              <a:ext uri="{FF2B5EF4-FFF2-40B4-BE49-F238E27FC236}">
                <a16:creationId xmlns:a16="http://schemas.microsoft.com/office/drawing/2014/main" id="{F8CE21A0-AEB5-1721-1D8E-E82FA7C78FEE}"/>
              </a:ext>
            </a:extLst>
          </p:cNvPr>
          <p:cNvSpPr>
            <a:spLocks noGrp="1"/>
          </p:cNvSpPr>
          <p:nvPr>
            <p:ph sz="quarter" idx="25"/>
          </p:nvPr>
        </p:nvSpPr>
        <p:spPr>
          <a:xfrm>
            <a:off x="8012432" y="4762293"/>
            <a:ext cx="1793556" cy="341312"/>
          </a:xfrm>
        </p:spPr>
        <p:txBody>
          <a:bodyPr/>
          <a:lstStyle>
            <a:lvl1pPr algn="ctr">
              <a:defRPr sz="2000" b="1">
                <a:solidFill>
                  <a:schemeClr val="accent6"/>
                </a:solidFill>
              </a:defRPr>
            </a:lvl1pPr>
          </a:lstStyle>
          <a:p>
            <a:pPr lvl="0"/>
            <a:r>
              <a:rPr lang="en-US"/>
              <a:t>Click to edit Master text styles</a:t>
            </a:r>
          </a:p>
        </p:txBody>
      </p:sp>
      <p:sp>
        <p:nvSpPr>
          <p:cNvPr id="14" name="TextBox 13">
            <a:extLst>
              <a:ext uri="{FF2B5EF4-FFF2-40B4-BE49-F238E27FC236}">
                <a16:creationId xmlns:a16="http://schemas.microsoft.com/office/drawing/2014/main" id="{BFC26D1E-AFD3-B587-5029-816ECC773FDB}"/>
              </a:ext>
            </a:extLst>
          </p:cNvPr>
          <p:cNvSpPr txBox="1"/>
          <p:nvPr userDrawn="1"/>
        </p:nvSpPr>
        <p:spPr>
          <a:xfrm>
            <a:off x="2767213" y="7211865"/>
            <a:ext cx="7094337" cy="492443"/>
          </a:xfrm>
          <a:prstGeom prst="rect">
            <a:avLst/>
          </a:prstGeom>
          <a:noFill/>
        </p:spPr>
        <p:txBody>
          <a:bodyPr wrap="square" tIns="0" bIns="0">
            <a:spAutoFit/>
          </a:bodyPr>
          <a:lstStyle/>
          <a:p>
            <a:r>
              <a:rPr lang="en-US" sz="800" b="1" i="0" u="none" strike="noStrike" baseline="0" dirty="0">
                <a:latin typeface="+mj-lt"/>
              </a:rPr>
              <a:t>DISCLAIMER: </a:t>
            </a:r>
            <a:r>
              <a:rPr lang="en-US" sz="800" b="0" i="0" u="none" strike="noStrike" baseline="0" dirty="0">
                <a:latin typeface="+mj-lt"/>
              </a:rPr>
              <a:t>The material in this benefits brochure is for informational purposes only and is neither an offer of coverage or medical or legal advice. It contains only a partial description of plan or program benefits and does not constitute a contract. Please refer to the Summary Plan Description (SPD) for complete plan details. In case of a conflict between your plan documents and this information, the plan documents will always govern. </a:t>
            </a:r>
            <a:r>
              <a:rPr lang="en-US" sz="800" b="1" i="0" u="none" strike="noStrike" baseline="0" dirty="0">
                <a:latin typeface="+mj-lt"/>
              </a:rPr>
              <a:t>Annual Notices: </a:t>
            </a:r>
            <a:r>
              <a:rPr lang="en-US" sz="800" b="0" i="0" u="none" strike="noStrike" baseline="0" dirty="0">
                <a:latin typeface="+mj-lt"/>
              </a:rPr>
              <a:t>ERISA and various other state and federal laws require that employers provide disclosure and annual notices to their plan participants. The company will distribute all required notices annually.</a:t>
            </a:r>
            <a:endParaRPr lang="en-US" sz="800" dirty="0">
              <a:latin typeface="+mj-lt"/>
            </a:endParaRPr>
          </a:p>
        </p:txBody>
      </p:sp>
      <p:sp>
        <p:nvSpPr>
          <p:cNvPr id="9" name="Oval 8">
            <a:extLst>
              <a:ext uri="{FF2B5EF4-FFF2-40B4-BE49-F238E27FC236}">
                <a16:creationId xmlns:a16="http://schemas.microsoft.com/office/drawing/2014/main" id="{DB5865EB-DBC6-BD6F-64E6-6B4D5F31CCE4}"/>
              </a:ext>
            </a:extLst>
          </p:cNvPr>
          <p:cNvSpPr/>
          <p:nvPr userDrawn="1"/>
        </p:nvSpPr>
        <p:spPr>
          <a:xfrm>
            <a:off x="1114884" y="7295298"/>
            <a:ext cx="329184" cy="329184"/>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B367CE27-6112-02AB-C1E6-BAA01B3D93E0}"/>
              </a:ext>
            </a:extLst>
          </p:cNvPr>
          <p:cNvSpPr/>
          <p:nvPr userDrawn="1"/>
        </p:nvSpPr>
        <p:spPr>
          <a:xfrm>
            <a:off x="1537181" y="7295298"/>
            <a:ext cx="329184" cy="329184"/>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lide Number Placeholder 5">
            <a:extLst>
              <a:ext uri="{FF2B5EF4-FFF2-40B4-BE49-F238E27FC236}">
                <a16:creationId xmlns:a16="http://schemas.microsoft.com/office/drawing/2014/main" id="{D95EB9B4-A826-85EA-649E-137D2745EC56}"/>
              </a:ext>
            </a:extLst>
          </p:cNvPr>
          <p:cNvSpPr txBox="1">
            <a:spLocks/>
          </p:cNvSpPr>
          <p:nvPr userDrawn="1"/>
        </p:nvSpPr>
        <p:spPr>
          <a:xfrm>
            <a:off x="691515" y="7294762"/>
            <a:ext cx="330256" cy="330256"/>
          </a:xfrm>
          <a:prstGeom prst="ellipse">
            <a:avLst/>
          </a:prstGeom>
          <a:solidFill>
            <a:schemeClr val="accent6"/>
          </a:solidFill>
        </p:spPr>
        <p:txBody>
          <a:bodyPr vert="horz" lIns="0" tIns="45720" rIns="0" bIns="45720" rtlCol="0" anchor="ctr"/>
          <a:lstStyle>
            <a:defPPr>
              <a:defRPr lang="en-US"/>
            </a:defPPr>
            <a:lvl1pPr marL="0" algn="ctr" defTabSz="457200" rtl="0" eaLnBrk="1" latinLnBrk="0" hangingPunct="1">
              <a:defRPr sz="1320" b="1"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D1B86138-F1BD-408E-845C-EEC20A435637}" type="slidenum">
              <a:rPr lang="en-US" sz="1000" b="1" smtClean="0">
                <a:solidFill>
                  <a:schemeClr val="bg1"/>
                </a:solidFill>
              </a:rPr>
              <a:pPr algn="ctr"/>
              <a:t>‹#›</a:t>
            </a:fld>
            <a:endParaRPr lang="en-US" sz="1000" b="1" dirty="0">
              <a:solidFill>
                <a:schemeClr val="bg1"/>
              </a:solidFill>
            </a:endParaRPr>
          </a:p>
        </p:txBody>
      </p:sp>
      <p:pic>
        <p:nvPicPr>
          <p:cNvPr id="12" name="Graphic 11" descr="Bookmark with solid fill">
            <a:hlinkClick r:id="rId2" action="ppaction://hlinksldjump"/>
            <a:extLst>
              <a:ext uri="{FF2B5EF4-FFF2-40B4-BE49-F238E27FC236}">
                <a16:creationId xmlns:a16="http://schemas.microsoft.com/office/drawing/2014/main" id="{DB7B8FE3-904F-A7F6-6F70-20FB676638A9}"/>
              </a:ext>
            </a:extLst>
          </p:cNvPr>
          <p:cNvPicPr>
            <a:picLocks noChangeAspect="1"/>
          </p:cNvPicPr>
          <p:nvPr userDrawn="1"/>
        </p:nvPicPr>
        <p:blipFill>
          <a:blip r:embed="rId3" cstate="print">
            <a:extLst>
              <a:ext uri="{28A0092B-C50C-407E-A947-70E740481C1C}">
                <a14:useLocalDpi xmlns:a14="http://schemas.microsoft.com/office/drawing/2010/main"/>
              </a:ext>
              <a:ext uri="{96DAC541-7B7A-43D3-8B79-37D633B846F1}">
                <asvg:svgBlip xmlns:asvg="http://schemas.microsoft.com/office/drawing/2016/SVG/main" r:embed="rId4"/>
              </a:ext>
            </a:extLst>
          </a:blip>
          <a:srcRect/>
          <a:stretch/>
        </p:blipFill>
        <p:spPr>
          <a:xfrm>
            <a:off x="1189560" y="7369975"/>
            <a:ext cx="179831" cy="179831"/>
          </a:xfrm>
          <a:prstGeom prst="rect">
            <a:avLst/>
          </a:prstGeom>
        </p:spPr>
      </p:pic>
      <p:pic>
        <p:nvPicPr>
          <p:cNvPr id="13" name="Graphic 12" descr="Address Book with solid fill">
            <a:hlinkClick r:id="" action="ppaction://noaction"/>
            <a:extLst>
              <a:ext uri="{FF2B5EF4-FFF2-40B4-BE49-F238E27FC236}">
                <a16:creationId xmlns:a16="http://schemas.microsoft.com/office/drawing/2014/main" id="{C3FE5279-E54C-2398-02EF-648D28FC65DF}"/>
              </a:ext>
            </a:extLst>
          </p:cNvPr>
          <p:cNvPicPr>
            <a:picLocks noChangeAspect="1"/>
          </p:cNvPicPr>
          <p:nvPr userDrawn="1"/>
        </p:nvPicPr>
        <p:blipFill>
          <a:blip r:embed="rId5" cstate="print">
            <a:extLst>
              <a:ext uri="{28A0092B-C50C-407E-A947-70E740481C1C}">
                <a14:useLocalDpi xmlns:a14="http://schemas.microsoft.com/office/drawing/2010/main"/>
              </a:ext>
              <a:ext uri="{96DAC541-7B7A-43D3-8B79-37D633B846F1}">
                <asvg:svgBlip xmlns:asvg="http://schemas.microsoft.com/office/drawing/2016/SVG/main" r:embed="rId6"/>
              </a:ext>
            </a:extLst>
          </a:blip>
          <a:srcRect/>
          <a:stretch/>
        </p:blipFill>
        <p:spPr>
          <a:xfrm>
            <a:off x="1606393" y="7364510"/>
            <a:ext cx="190760" cy="190760"/>
          </a:xfrm>
          <a:prstGeom prst="rect">
            <a:avLst/>
          </a:prstGeom>
        </p:spPr>
      </p:pic>
      <p:sp>
        <p:nvSpPr>
          <p:cNvPr id="15" name="Oval 14">
            <a:extLst>
              <a:ext uri="{FF2B5EF4-FFF2-40B4-BE49-F238E27FC236}">
                <a16:creationId xmlns:a16="http://schemas.microsoft.com/office/drawing/2014/main" id="{84C371EA-9CBC-919A-EEF0-82FF5493AD18}"/>
              </a:ext>
            </a:extLst>
          </p:cNvPr>
          <p:cNvSpPr/>
          <p:nvPr userDrawn="1"/>
        </p:nvSpPr>
        <p:spPr>
          <a:xfrm>
            <a:off x="1947192" y="7294762"/>
            <a:ext cx="329184" cy="329184"/>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89D723D0-FC9E-8C3C-4D4A-F13037A765D9}"/>
              </a:ext>
            </a:extLst>
          </p:cNvPr>
          <p:cNvSpPr/>
          <p:nvPr userDrawn="1"/>
        </p:nvSpPr>
        <p:spPr>
          <a:xfrm>
            <a:off x="2357203" y="7294762"/>
            <a:ext cx="329184" cy="329184"/>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hlinkClick r:id="" action="ppaction://hlinkshowjump?jump=previousslide"/>
            <a:extLst>
              <a:ext uri="{FF2B5EF4-FFF2-40B4-BE49-F238E27FC236}">
                <a16:creationId xmlns:a16="http://schemas.microsoft.com/office/drawing/2014/main" id="{AA5E8887-FD26-FC7E-7970-79BD1DD4446A}"/>
              </a:ext>
            </a:extLst>
          </p:cNvPr>
          <p:cNvSpPr/>
          <p:nvPr userDrawn="1"/>
        </p:nvSpPr>
        <p:spPr>
          <a:xfrm>
            <a:off x="2027576" y="7396984"/>
            <a:ext cx="168416" cy="124741"/>
          </a:xfrm>
          <a:custGeom>
            <a:avLst/>
            <a:gdLst>
              <a:gd name="connsiteX0" fmla="*/ 107535 w 193189"/>
              <a:gd name="connsiteY0" fmla="*/ 0 h 124741"/>
              <a:gd name="connsiteX1" fmla="*/ 107535 w 193189"/>
              <a:gd name="connsiteY1" fmla="*/ 29033 h 124741"/>
              <a:gd name="connsiteX2" fmla="*/ 193189 w 193189"/>
              <a:gd name="connsiteY2" fmla="*/ 29033 h 124741"/>
              <a:gd name="connsiteX3" fmla="*/ 193189 w 193189"/>
              <a:gd name="connsiteY3" fmla="*/ 95708 h 124741"/>
              <a:gd name="connsiteX4" fmla="*/ 107535 w 193189"/>
              <a:gd name="connsiteY4" fmla="*/ 95708 h 124741"/>
              <a:gd name="connsiteX5" fmla="*/ 107535 w 193189"/>
              <a:gd name="connsiteY5" fmla="*/ 124741 h 124741"/>
              <a:gd name="connsiteX6" fmla="*/ 0 w 193189"/>
              <a:gd name="connsiteY6" fmla="*/ 62370 h 124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3189" h="124741">
                <a:moveTo>
                  <a:pt x="107535" y="0"/>
                </a:moveTo>
                <a:lnTo>
                  <a:pt x="107535" y="29033"/>
                </a:lnTo>
                <a:lnTo>
                  <a:pt x="193189" y="29033"/>
                </a:lnTo>
                <a:lnTo>
                  <a:pt x="193189" y="95708"/>
                </a:lnTo>
                <a:lnTo>
                  <a:pt x="107535" y="95708"/>
                </a:lnTo>
                <a:lnTo>
                  <a:pt x="107535" y="124741"/>
                </a:lnTo>
                <a:lnTo>
                  <a:pt x="0" y="62370"/>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hlinkClick r:id="" action="ppaction://hlinkshowjump?jump=nextslide"/>
            <a:extLst>
              <a:ext uri="{FF2B5EF4-FFF2-40B4-BE49-F238E27FC236}">
                <a16:creationId xmlns:a16="http://schemas.microsoft.com/office/drawing/2014/main" id="{2BDF14F9-CEDD-43F2-21E1-BC3AB2DA6C89}"/>
              </a:ext>
            </a:extLst>
          </p:cNvPr>
          <p:cNvSpPr/>
          <p:nvPr userDrawn="1"/>
        </p:nvSpPr>
        <p:spPr>
          <a:xfrm flipH="1">
            <a:off x="2437587" y="7396983"/>
            <a:ext cx="168416" cy="124741"/>
          </a:xfrm>
          <a:custGeom>
            <a:avLst/>
            <a:gdLst>
              <a:gd name="connsiteX0" fmla="*/ 107535 w 193189"/>
              <a:gd name="connsiteY0" fmla="*/ 124741 h 124741"/>
              <a:gd name="connsiteX1" fmla="*/ 0 w 193189"/>
              <a:gd name="connsiteY1" fmla="*/ 62370 h 124741"/>
              <a:gd name="connsiteX2" fmla="*/ 107535 w 193189"/>
              <a:gd name="connsiteY2" fmla="*/ 0 h 124741"/>
              <a:gd name="connsiteX3" fmla="*/ 107535 w 193189"/>
              <a:gd name="connsiteY3" fmla="*/ 29033 h 124741"/>
              <a:gd name="connsiteX4" fmla="*/ 193189 w 193189"/>
              <a:gd name="connsiteY4" fmla="*/ 29033 h 124741"/>
              <a:gd name="connsiteX5" fmla="*/ 193189 w 193189"/>
              <a:gd name="connsiteY5" fmla="*/ 95708 h 124741"/>
              <a:gd name="connsiteX6" fmla="*/ 107535 w 193189"/>
              <a:gd name="connsiteY6" fmla="*/ 95708 h 124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3189" h="124741">
                <a:moveTo>
                  <a:pt x="107535" y="124741"/>
                </a:moveTo>
                <a:lnTo>
                  <a:pt x="0" y="62370"/>
                </a:lnTo>
                <a:lnTo>
                  <a:pt x="107535" y="0"/>
                </a:lnTo>
                <a:lnTo>
                  <a:pt x="107535" y="29033"/>
                </a:lnTo>
                <a:lnTo>
                  <a:pt x="193189" y="29033"/>
                </a:lnTo>
                <a:lnTo>
                  <a:pt x="193189" y="95708"/>
                </a:lnTo>
                <a:lnTo>
                  <a:pt x="107535" y="95708"/>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620291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ree Content (No Photo)">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8" name="Text Placeholder 4">
            <a:extLst>
              <a:ext uri="{FF2B5EF4-FFF2-40B4-BE49-F238E27FC236}">
                <a16:creationId xmlns:a16="http://schemas.microsoft.com/office/drawing/2014/main" id="{12BABFFD-C505-941D-6C56-99E3AA6400C0}"/>
              </a:ext>
            </a:extLst>
          </p:cNvPr>
          <p:cNvSpPr>
            <a:spLocks noGrp="1"/>
          </p:cNvSpPr>
          <p:nvPr>
            <p:ph type="body" sz="quarter" idx="13"/>
          </p:nvPr>
        </p:nvSpPr>
        <p:spPr>
          <a:xfrm>
            <a:off x="3617568" y="1543050"/>
            <a:ext cx="2821843" cy="295644"/>
          </a:xfrm>
        </p:spPr>
        <p:txBody>
          <a:bodyPr/>
          <a:lstStyle>
            <a:lvl1pPr>
              <a:defRPr sz="1600" b="1">
                <a:solidFill>
                  <a:schemeClr val="accent1"/>
                </a:solidFill>
              </a:defRPr>
            </a:lvl1pPr>
          </a:lstStyle>
          <a:p>
            <a:pPr lvl="0"/>
            <a:r>
              <a:rPr lang="en-US"/>
              <a:t>Click to edit Master text styles</a:t>
            </a:r>
          </a:p>
        </p:txBody>
      </p:sp>
      <p:sp>
        <p:nvSpPr>
          <p:cNvPr id="13" name="Text Placeholder 4">
            <a:extLst>
              <a:ext uri="{FF2B5EF4-FFF2-40B4-BE49-F238E27FC236}">
                <a16:creationId xmlns:a16="http://schemas.microsoft.com/office/drawing/2014/main" id="{594BD860-88AC-2F6C-DAA7-5AA83C0E00B7}"/>
              </a:ext>
            </a:extLst>
          </p:cNvPr>
          <p:cNvSpPr>
            <a:spLocks noGrp="1"/>
          </p:cNvSpPr>
          <p:nvPr>
            <p:ph type="body" sz="quarter" idx="11"/>
          </p:nvPr>
        </p:nvSpPr>
        <p:spPr>
          <a:xfrm>
            <a:off x="692150" y="1543050"/>
            <a:ext cx="2821843" cy="295644"/>
          </a:xfrm>
        </p:spPr>
        <p:txBody>
          <a:bodyPr/>
          <a:lstStyle>
            <a:lvl1pPr>
              <a:defRPr sz="1600" b="1">
                <a:solidFill>
                  <a:schemeClr val="accent1"/>
                </a:solidFill>
              </a:defRPr>
            </a:lvl1pPr>
          </a:lstStyle>
          <a:p>
            <a:pPr lvl="0"/>
            <a:r>
              <a:rPr lang="en-US"/>
              <a:t>Click to edit Master text styles</a:t>
            </a:r>
          </a:p>
        </p:txBody>
      </p:sp>
      <p:sp>
        <p:nvSpPr>
          <p:cNvPr id="14" name="Content Placeholder 2">
            <a:extLst>
              <a:ext uri="{FF2B5EF4-FFF2-40B4-BE49-F238E27FC236}">
                <a16:creationId xmlns:a16="http://schemas.microsoft.com/office/drawing/2014/main" id="{4CF97167-B540-5270-58F9-38168809091E}"/>
              </a:ext>
            </a:extLst>
          </p:cNvPr>
          <p:cNvSpPr>
            <a:spLocks noGrp="1"/>
          </p:cNvSpPr>
          <p:nvPr>
            <p:ph sz="half" idx="12"/>
          </p:nvPr>
        </p:nvSpPr>
        <p:spPr>
          <a:xfrm>
            <a:off x="691515" y="1906787"/>
            <a:ext cx="2822682" cy="5084246"/>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886BC34A-B1C3-DD37-A936-EA8233E7AA3F}"/>
              </a:ext>
            </a:extLst>
          </p:cNvPr>
          <p:cNvSpPr>
            <a:spLocks noGrp="1"/>
          </p:cNvSpPr>
          <p:nvPr>
            <p:ph sz="half" idx="14"/>
          </p:nvPr>
        </p:nvSpPr>
        <p:spPr>
          <a:xfrm>
            <a:off x="3616933" y="1906787"/>
            <a:ext cx="2822682" cy="5084246"/>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4">
            <a:extLst>
              <a:ext uri="{FF2B5EF4-FFF2-40B4-BE49-F238E27FC236}">
                <a16:creationId xmlns:a16="http://schemas.microsoft.com/office/drawing/2014/main" id="{675E8309-EE6D-4B77-AC4D-1560E7D03E95}"/>
              </a:ext>
            </a:extLst>
          </p:cNvPr>
          <p:cNvSpPr>
            <a:spLocks noGrp="1"/>
          </p:cNvSpPr>
          <p:nvPr>
            <p:ph type="body" sz="quarter" idx="15"/>
          </p:nvPr>
        </p:nvSpPr>
        <p:spPr>
          <a:xfrm>
            <a:off x="6542986" y="1543050"/>
            <a:ext cx="2821843" cy="295644"/>
          </a:xfrm>
        </p:spPr>
        <p:txBody>
          <a:bodyPr/>
          <a:lstStyle>
            <a:lvl1pPr>
              <a:defRPr sz="1600" b="1">
                <a:solidFill>
                  <a:schemeClr val="accent1"/>
                </a:solidFill>
              </a:defRPr>
            </a:lvl1pPr>
          </a:lstStyle>
          <a:p>
            <a:pPr lvl="0"/>
            <a:r>
              <a:rPr lang="en-US"/>
              <a:t>Click to edit Master text styles</a:t>
            </a:r>
          </a:p>
        </p:txBody>
      </p:sp>
      <p:sp>
        <p:nvSpPr>
          <p:cNvPr id="17" name="Content Placeholder 2">
            <a:extLst>
              <a:ext uri="{FF2B5EF4-FFF2-40B4-BE49-F238E27FC236}">
                <a16:creationId xmlns:a16="http://schemas.microsoft.com/office/drawing/2014/main" id="{B237CE83-1E27-5BB9-7837-D1BF9D8FB77F}"/>
              </a:ext>
            </a:extLst>
          </p:cNvPr>
          <p:cNvSpPr>
            <a:spLocks noGrp="1"/>
          </p:cNvSpPr>
          <p:nvPr>
            <p:ph sz="half" idx="16"/>
          </p:nvPr>
        </p:nvSpPr>
        <p:spPr>
          <a:xfrm>
            <a:off x="6542351" y="1906787"/>
            <a:ext cx="2822682" cy="5084246"/>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Rectangle 2">
            <a:extLst>
              <a:ext uri="{FF2B5EF4-FFF2-40B4-BE49-F238E27FC236}">
                <a16:creationId xmlns:a16="http://schemas.microsoft.com/office/drawing/2014/main" id="{DB5AD6A3-E40F-3B30-448F-1393AAA76021}"/>
              </a:ext>
            </a:extLst>
          </p:cNvPr>
          <p:cNvSpPr/>
          <p:nvPr userDrawn="1"/>
        </p:nvSpPr>
        <p:spPr>
          <a:xfrm rot="16200000">
            <a:off x="4876237" y="-4305677"/>
            <a:ext cx="305925" cy="8917278"/>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40" dirty="0"/>
          </a:p>
        </p:txBody>
      </p:sp>
    </p:spTree>
    <p:extLst>
      <p:ext uri="{BB962C8B-B14F-4D97-AF65-F5344CB8AC3E}">
        <p14:creationId xmlns:p14="http://schemas.microsoft.com/office/powerpoint/2010/main" val="1588748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our Content (No Photo)">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516D9A3-A19A-8ECA-3E9B-7360C0995862}"/>
              </a:ext>
            </a:extLst>
          </p:cNvPr>
          <p:cNvSpPr>
            <a:spLocks noGrp="1"/>
          </p:cNvSpPr>
          <p:nvPr>
            <p:ph type="title" hasCustomPrompt="1"/>
          </p:nvPr>
        </p:nvSpPr>
        <p:spPr>
          <a:xfrm>
            <a:off x="691515" y="413810"/>
            <a:ext cx="8675370" cy="1060704"/>
          </a:xfrm>
        </p:spPr>
        <p:txBody>
          <a:bodyPr/>
          <a:lstStyle/>
          <a:p>
            <a:r>
              <a:rPr lang="en-US" dirty="0"/>
              <a:t>CLICK TO EDIT MASTER TITLE STYLE</a:t>
            </a:r>
          </a:p>
        </p:txBody>
      </p:sp>
      <p:sp>
        <p:nvSpPr>
          <p:cNvPr id="5" name="Content Placeholder 2">
            <a:extLst>
              <a:ext uri="{FF2B5EF4-FFF2-40B4-BE49-F238E27FC236}">
                <a16:creationId xmlns:a16="http://schemas.microsoft.com/office/drawing/2014/main" id="{F004A258-41FB-FAAE-452B-6B43A2CD577D}"/>
              </a:ext>
            </a:extLst>
          </p:cNvPr>
          <p:cNvSpPr>
            <a:spLocks noGrp="1"/>
          </p:cNvSpPr>
          <p:nvPr>
            <p:ph sz="half" idx="1"/>
          </p:nvPr>
        </p:nvSpPr>
        <p:spPr>
          <a:xfrm>
            <a:off x="691515" y="1906788"/>
            <a:ext cx="4274820" cy="2244368"/>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4">
            <a:extLst>
              <a:ext uri="{FF2B5EF4-FFF2-40B4-BE49-F238E27FC236}">
                <a16:creationId xmlns:a16="http://schemas.microsoft.com/office/drawing/2014/main" id="{B5C69516-8657-12E3-2EB8-FF8D5EBCA3D9}"/>
              </a:ext>
            </a:extLst>
          </p:cNvPr>
          <p:cNvSpPr>
            <a:spLocks noGrp="1"/>
          </p:cNvSpPr>
          <p:nvPr>
            <p:ph type="body" sz="quarter" idx="10"/>
          </p:nvPr>
        </p:nvSpPr>
        <p:spPr>
          <a:xfrm>
            <a:off x="692150" y="1543051"/>
            <a:ext cx="4273550" cy="295644"/>
          </a:xfrm>
        </p:spPr>
        <p:txBody>
          <a:bodyPr/>
          <a:lstStyle>
            <a:lvl1pPr>
              <a:defRPr sz="1600" b="1">
                <a:solidFill>
                  <a:schemeClr val="accent1"/>
                </a:solidFill>
              </a:defRPr>
            </a:lvl1pPr>
          </a:lstStyle>
          <a:p>
            <a:pPr lvl="0"/>
            <a:r>
              <a:rPr lang="en-US"/>
              <a:t>Click to edit Master text styles</a:t>
            </a:r>
          </a:p>
        </p:txBody>
      </p:sp>
      <p:sp>
        <p:nvSpPr>
          <p:cNvPr id="11" name="Content Placeholder 2">
            <a:extLst>
              <a:ext uri="{FF2B5EF4-FFF2-40B4-BE49-F238E27FC236}">
                <a16:creationId xmlns:a16="http://schemas.microsoft.com/office/drawing/2014/main" id="{B3ED8793-B6F6-0DDE-D4CD-74CE495DC2D9}"/>
              </a:ext>
            </a:extLst>
          </p:cNvPr>
          <p:cNvSpPr>
            <a:spLocks noGrp="1"/>
          </p:cNvSpPr>
          <p:nvPr>
            <p:ph sz="half" idx="11"/>
          </p:nvPr>
        </p:nvSpPr>
        <p:spPr>
          <a:xfrm>
            <a:off x="5091430" y="1906788"/>
            <a:ext cx="4274820" cy="2244368"/>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4">
            <a:extLst>
              <a:ext uri="{FF2B5EF4-FFF2-40B4-BE49-F238E27FC236}">
                <a16:creationId xmlns:a16="http://schemas.microsoft.com/office/drawing/2014/main" id="{3D804252-D091-323A-4383-2612B94BA47E}"/>
              </a:ext>
            </a:extLst>
          </p:cNvPr>
          <p:cNvSpPr>
            <a:spLocks noGrp="1"/>
          </p:cNvSpPr>
          <p:nvPr>
            <p:ph type="body" sz="quarter" idx="12"/>
          </p:nvPr>
        </p:nvSpPr>
        <p:spPr>
          <a:xfrm>
            <a:off x="5092065" y="1543051"/>
            <a:ext cx="4273550" cy="295644"/>
          </a:xfrm>
        </p:spPr>
        <p:txBody>
          <a:bodyPr/>
          <a:lstStyle>
            <a:lvl1pPr>
              <a:defRPr sz="1600" b="1">
                <a:solidFill>
                  <a:schemeClr val="accent1"/>
                </a:solidFill>
              </a:defRPr>
            </a:lvl1pPr>
          </a:lstStyle>
          <a:p>
            <a:pPr lvl="0"/>
            <a:r>
              <a:rPr lang="en-US"/>
              <a:t>Click to edit Master text styles</a:t>
            </a:r>
          </a:p>
        </p:txBody>
      </p:sp>
      <p:sp>
        <p:nvSpPr>
          <p:cNvPr id="13" name="Content Placeholder 2">
            <a:extLst>
              <a:ext uri="{FF2B5EF4-FFF2-40B4-BE49-F238E27FC236}">
                <a16:creationId xmlns:a16="http://schemas.microsoft.com/office/drawing/2014/main" id="{F427D3C8-C8CF-5863-88BE-D9BBC97CCD2A}"/>
              </a:ext>
            </a:extLst>
          </p:cNvPr>
          <p:cNvSpPr>
            <a:spLocks noGrp="1"/>
          </p:cNvSpPr>
          <p:nvPr>
            <p:ph sz="half" idx="13"/>
          </p:nvPr>
        </p:nvSpPr>
        <p:spPr>
          <a:xfrm>
            <a:off x="690880" y="4799345"/>
            <a:ext cx="4274820" cy="2244368"/>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 Placeholder 4">
            <a:extLst>
              <a:ext uri="{FF2B5EF4-FFF2-40B4-BE49-F238E27FC236}">
                <a16:creationId xmlns:a16="http://schemas.microsoft.com/office/drawing/2014/main" id="{AF1A6268-57E8-66EC-0BD6-271E89A01BE3}"/>
              </a:ext>
            </a:extLst>
          </p:cNvPr>
          <p:cNvSpPr>
            <a:spLocks noGrp="1"/>
          </p:cNvSpPr>
          <p:nvPr>
            <p:ph type="body" sz="quarter" idx="14"/>
          </p:nvPr>
        </p:nvSpPr>
        <p:spPr>
          <a:xfrm>
            <a:off x="691515" y="4435608"/>
            <a:ext cx="4273550" cy="295644"/>
          </a:xfrm>
        </p:spPr>
        <p:txBody>
          <a:bodyPr/>
          <a:lstStyle>
            <a:lvl1pPr>
              <a:defRPr sz="1600" b="1">
                <a:solidFill>
                  <a:schemeClr val="accent1"/>
                </a:solidFill>
              </a:defRPr>
            </a:lvl1pPr>
          </a:lstStyle>
          <a:p>
            <a:pPr lvl="0"/>
            <a:r>
              <a:rPr lang="en-US"/>
              <a:t>Click to edit Master text styles</a:t>
            </a:r>
          </a:p>
        </p:txBody>
      </p:sp>
      <p:sp>
        <p:nvSpPr>
          <p:cNvPr id="15" name="Content Placeholder 2">
            <a:extLst>
              <a:ext uri="{FF2B5EF4-FFF2-40B4-BE49-F238E27FC236}">
                <a16:creationId xmlns:a16="http://schemas.microsoft.com/office/drawing/2014/main" id="{A65D0794-1B67-07BD-AE04-0ED8C8EB2393}"/>
              </a:ext>
            </a:extLst>
          </p:cNvPr>
          <p:cNvSpPr>
            <a:spLocks noGrp="1"/>
          </p:cNvSpPr>
          <p:nvPr>
            <p:ph sz="half" idx="15"/>
          </p:nvPr>
        </p:nvSpPr>
        <p:spPr>
          <a:xfrm>
            <a:off x="5090795" y="4799345"/>
            <a:ext cx="4274820" cy="2244368"/>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4">
            <a:extLst>
              <a:ext uri="{FF2B5EF4-FFF2-40B4-BE49-F238E27FC236}">
                <a16:creationId xmlns:a16="http://schemas.microsoft.com/office/drawing/2014/main" id="{6893D0F6-309A-584C-9652-ACFD233276EA}"/>
              </a:ext>
            </a:extLst>
          </p:cNvPr>
          <p:cNvSpPr>
            <a:spLocks noGrp="1"/>
          </p:cNvSpPr>
          <p:nvPr>
            <p:ph type="body" sz="quarter" idx="16"/>
          </p:nvPr>
        </p:nvSpPr>
        <p:spPr>
          <a:xfrm>
            <a:off x="5091430" y="4435608"/>
            <a:ext cx="4273550" cy="295644"/>
          </a:xfrm>
        </p:spPr>
        <p:txBody>
          <a:bodyPr/>
          <a:lstStyle>
            <a:lvl1pPr>
              <a:defRPr sz="1600" b="1">
                <a:solidFill>
                  <a:schemeClr val="accent1"/>
                </a:solidFill>
              </a:defRPr>
            </a:lvl1pPr>
          </a:lstStyle>
          <a:p>
            <a:pPr lvl="0"/>
            <a:r>
              <a:rPr lang="en-US"/>
              <a:t>Click to edit Master text styles</a:t>
            </a:r>
          </a:p>
        </p:txBody>
      </p:sp>
    </p:spTree>
    <p:extLst>
      <p:ext uri="{BB962C8B-B14F-4D97-AF65-F5344CB8AC3E}">
        <p14:creationId xmlns:p14="http://schemas.microsoft.com/office/powerpoint/2010/main" val="1073404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Tree>
    <p:extLst>
      <p:ext uri="{BB962C8B-B14F-4D97-AF65-F5344CB8AC3E}">
        <p14:creationId xmlns:p14="http://schemas.microsoft.com/office/powerpoint/2010/main" val="6299685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1131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wo Content Hz (No Pho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1515" y="413810"/>
            <a:ext cx="8796324" cy="1060704"/>
          </a:xfrm>
        </p:spPr>
        <p:txBody>
          <a:bodyPr/>
          <a:lstStyle/>
          <a:p>
            <a:r>
              <a:rPr lang="en-US" dirty="0"/>
              <a:t>CLICK TO EDIT MASTER TITLE STYLE</a:t>
            </a:r>
          </a:p>
        </p:txBody>
      </p:sp>
      <p:sp>
        <p:nvSpPr>
          <p:cNvPr id="3" name="Content Placeholder 2"/>
          <p:cNvSpPr>
            <a:spLocks noGrp="1"/>
          </p:cNvSpPr>
          <p:nvPr>
            <p:ph sz="half" idx="1"/>
          </p:nvPr>
        </p:nvSpPr>
        <p:spPr>
          <a:xfrm>
            <a:off x="691515" y="1533157"/>
            <a:ext cx="8796324" cy="493606"/>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9738DA8B-6A5F-F436-F010-D32A56D135D5}"/>
              </a:ext>
            </a:extLst>
          </p:cNvPr>
          <p:cNvSpPr>
            <a:spLocks noGrp="1"/>
          </p:cNvSpPr>
          <p:nvPr>
            <p:ph sz="quarter" idx="10"/>
          </p:nvPr>
        </p:nvSpPr>
        <p:spPr>
          <a:xfrm>
            <a:off x="692150" y="2100610"/>
            <a:ext cx="8796338" cy="4498154"/>
          </a:xfrm>
        </p:spPr>
        <p:txBody>
          <a:bodyPr/>
          <a:lstStyle>
            <a:lvl1pPr marL="171450" indent="-171450">
              <a:buClr>
                <a:schemeClr val="accent2"/>
              </a:buClr>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a:extLst>
              <a:ext uri="{FF2B5EF4-FFF2-40B4-BE49-F238E27FC236}">
                <a16:creationId xmlns:a16="http://schemas.microsoft.com/office/drawing/2014/main" id="{7076EF59-0C5A-D639-9B20-523BB56E16E3}"/>
              </a:ext>
            </a:extLst>
          </p:cNvPr>
          <p:cNvSpPr>
            <a:spLocks noGrp="1"/>
          </p:cNvSpPr>
          <p:nvPr>
            <p:ph sz="half" idx="11"/>
          </p:nvPr>
        </p:nvSpPr>
        <p:spPr>
          <a:xfrm>
            <a:off x="691515" y="6672336"/>
            <a:ext cx="8796324" cy="493606"/>
          </a:xfrm>
        </p:spPr>
        <p:txBody>
          <a:bodyPr/>
          <a:lstStyle>
            <a:lvl1pPr marL="0" indent="0">
              <a:buClr>
                <a:schemeClr val="accent2"/>
              </a:buClr>
              <a:buFont typeface="Arial" panose="020B0604020202020204" pitchFamily="34" charset="0"/>
              <a:buNone/>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3">
            <a:extLst>
              <a:ext uri="{FF2B5EF4-FFF2-40B4-BE49-F238E27FC236}">
                <a16:creationId xmlns:a16="http://schemas.microsoft.com/office/drawing/2014/main" id="{3356B4EA-50C8-D9C7-8146-D1F179E5740A}"/>
              </a:ext>
            </a:extLst>
          </p:cNvPr>
          <p:cNvSpPr/>
          <p:nvPr userDrawn="1"/>
        </p:nvSpPr>
        <p:spPr>
          <a:xfrm rot="16200000">
            <a:off x="4876237" y="-4305677"/>
            <a:ext cx="305925" cy="8917278"/>
          </a:xfrm>
          <a:prstGeom prst="rect">
            <a:avLst/>
          </a:prstGeom>
          <a:solidFill>
            <a:srgbClr val="E56B1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40" dirty="0"/>
          </a:p>
        </p:txBody>
      </p:sp>
    </p:spTree>
    <p:extLst>
      <p:ext uri="{BB962C8B-B14F-4D97-AF65-F5344CB8AC3E}">
        <p14:creationId xmlns:p14="http://schemas.microsoft.com/office/powerpoint/2010/main" val="41659992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One Content + Side Photo">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57351E92-CB1D-99B9-B4DF-E300C33C12DD}"/>
              </a:ext>
            </a:extLst>
          </p:cNvPr>
          <p:cNvSpPr>
            <a:spLocks noGrp="1"/>
          </p:cNvSpPr>
          <p:nvPr>
            <p:ph type="pic" sz="quarter" idx="11"/>
          </p:nvPr>
        </p:nvSpPr>
        <p:spPr>
          <a:xfrm>
            <a:off x="5440363" y="521695"/>
            <a:ext cx="4170652" cy="6747468"/>
          </a:xfrm>
        </p:spPr>
        <p:txBody>
          <a:bodyPr/>
          <a:lstStyle/>
          <a:p>
            <a:r>
              <a:rPr lang="en-US"/>
              <a:t>Click icon to add picture</a:t>
            </a:r>
            <a:endParaRPr lang="en-US" dirty="0"/>
          </a:p>
        </p:txBody>
      </p:sp>
      <p:sp>
        <p:nvSpPr>
          <p:cNvPr id="2" name="Title 1"/>
          <p:cNvSpPr>
            <a:spLocks noGrp="1"/>
          </p:cNvSpPr>
          <p:nvPr>
            <p:ph type="title" hasCustomPrompt="1"/>
          </p:nvPr>
        </p:nvSpPr>
        <p:spPr>
          <a:xfrm>
            <a:off x="691515" y="413810"/>
            <a:ext cx="4274820" cy="1060704"/>
          </a:xfrm>
        </p:spPr>
        <p:txBody>
          <a:bodyPr/>
          <a:lstStyle>
            <a:lvl1pPr>
              <a:defRPr cap="all" baseline="0"/>
            </a:lvl1pPr>
          </a:lstStyle>
          <a:p>
            <a:r>
              <a:rPr lang="en-US" dirty="0"/>
              <a:t>CLICK TO EDIT MASTER TITLE STYLE</a:t>
            </a:r>
          </a:p>
        </p:txBody>
      </p:sp>
      <p:sp>
        <p:nvSpPr>
          <p:cNvPr id="3" name="Content Placeholder 2"/>
          <p:cNvSpPr>
            <a:spLocks noGrp="1"/>
          </p:cNvSpPr>
          <p:nvPr>
            <p:ph sz="half" idx="1"/>
          </p:nvPr>
        </p:nvSpPr>
        <p:spPr>
          <a:xfrm>
            <a:off x="691515" y="1896894"/>
            <a:ext cx="4274820" cy="5094139"/>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57D35579-4F28-BE76-2BE8-7A8B285E4B15}"/>
              </a:ext>
            </a:extLst>
          </p:cNvPr>
          <p:cNvSpPr/>
          <p:nvPr userDrawn="1"/>
        </p:nvSpPr>
        <p:spPr>
          <a:xfrm>
            <a:off x="8363238" y="0"/>
            <a:ext cx="1695162" cy="7772400"/>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40" dirty="0"/>
          </a:p>
        </p:txBody>
      </p:sp>
      <p:sp>
        <p:nvSpPr>
          <p:cNvPr id="5" name="Text Placeholder 4">
            <a:extLst>
              <a:ext uri="{FF2B5EF4-FFF2-40B4-BE49-F238E27FC236}">
                <a16:creationId xmlns:a16="http://schemas.microsoft.com/office/drawing/2014/main" id="{8C294396-D82E-8712-7BB9-B334C34D11A2}"/>
              </a:ext>
            </a:extLst>
          </p:cNvPr>
          <p:cNvSpPr>
            <a:spLocks noGrp="1"/>
          </p:cNvSpPr>
          <p:nvPr>
            <p:ph type="body" sz="quarter" idx="10"/>
          </p:nvPr>
        </p:nvSpPr>
        <p:spPr>
          <a:xfrm>
            <a:off x="692150" y="1533157"/>
            <a:ext cx="4273550" cy="295644"/>
          </a:xfrm>
        </p:spPr>
        <p:txBody>
          <a:bodyPr/>
          <a:lstStyle>
            <a:lvl1pPr>
              <a:defRPr sz="1600" b="1">
                <a:solidFill>
                  <a:schemeClr val="accent1"/>
                </a:solidFill>
              </a:defRPr>
            </a:lvl1pPr>
          </a:lstStyle>
          <a:p>
            <a:pPr lvl="0"/>
            <a:r>
              <a:rPr lang="en-US"/>
              <a:t>Click to edit Master text styles</a:t>
            </a:r>
          </a:p>
        </p:txBody>
      </p:sp>
    </p:spTree>
    <p:extLst>
      <p:ext uri="{BB962C8B-B14F-4D97-AF65-F5344CB8AC3E}">
        <p14:creationId xmlns:p14="http://schemas.microsoft.com/office/powerpoint/2010/main" val="14076619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880840" y="2148207"/>
            <a:ext cx="4685687" cy="2735827"/>
          </a:xfrm>
        </p:spPr>
        <p:txBody>
          <a:bodyPr lIns="0" anchor="b">
            <a:noAutofit/>
          </a:bodyPr>
          <a:lstStyle>
            <a:lvl1pPr algn="ctr">
              <a:defRPr sz="4500" b="1" spc="300">
                <a:solidFill>
                  <a:schemeClr val="tx1"/>
                </a:solidFill>
                <a:latin typeface="Gill Sans MT" panose="020B0502020104020203"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p:nvPr>
        </p:nvSpPr>
        <p:spPr>
          <a:xfrm>
            <a:off x="1194644" y="5004810"/>
            <a:ext cx="4058077" cy="535016"/>
          </a:xfrm>
        </p:spPr>
        <p:txBody>
          <a:bodyPr lIns="0">
            <a:noAutofit/>
          </a:bodyPr>
          <a:lstStyle>
            <a:lvl1pPr marL="0" indent="0" algn="ctr">
              <a:lnSpc>
                <a:spcPct val="100000"/>
              </a:lnSpc>
              <a:buNone/>
              <a:defRPr sz="2267">
                <a:solidFill>
                  <a:schemeClr val="tx1"/>
                </a:solidFill>
                <a:latin typeface="Gill Sans" panose="02000506040000020003" pitchFamily="2" charset="0"/>
              </a:defRPr>
            </a:lvl1pPr>
            <a:lvl2pPr marL="518136" indent="0" algn="ctr">
              <a:buNone/>
              <a:defRPr sz="2267"/>
            </a:lvl2pPr>
            <a:lvl3pPr marL="1036271" indent="0" algn="ctr">
              <a:buNone/>
              <a:defRPr sz="2040"/>
            </a:lvl3pPr>
            <a:lvl4pPr marL="1554407" indent="0" algn="ctr">
              <a:buNone/>
              <a:defRPr sz="1813"/>
            </a:lvl4pPr>
            <a:lvl5pPr marL="2072543" indent="0" algn="ctr">
              <a:buNone/>
              <a:defRPr sz="1813"/>
            </a:lvl5pPr>
            <a:lvl6pPr marL="2590678" indent="0" algn="ctr">
              <a:buNone/>
              <a:defRPr sz="1813"/>
            </a:lvl6pPr>
            <a:lvl7pPr marL="3108814" indent="0" algn="ctr">
              <a:buNone/>
              <a:defRPr sz="1813"/>
            </a:lvl7pPr>
            <a:lvl8pPr marL="3626950" indent="0" algn="ctr">
              <a:buNone/>
              <a:defRPr sz="1813"/>
            </a:lvl8pPr>
            <a:lvl9pPr marL="4145086" indent="0" algn="ctr">
              <a:buNone/>
              <a:defRPr sz="1813"/>
            </a:lvl9pPr>
          </a:lstStyle>
          <a:p>
            <a:r>
              <a:rPr lang="en-US" dirty="0"/>
              <a:t>Click to edit Master subtitle style</a:t>
            </a:r>
          </a:p>
        </p:txBody>
      </p:sp>
      <p:sp>
        <p:nvSpPr>
          <p:cNvPr id="9" name="Picture Placeholder 52">
            <a:extLst>
              <a:ext uri="{FF2B5EF4-FFF2-40B4-BE49-F238E27FC236}">
                <a16:creationId xmlns:a16="http://schemas.microsoft.com/office/drawing/2014/main" id="{654FFA3F-1E77-68D2-EA92-12A74D5C9153}"/>
              </a:ext>
            </a:extLst>
          </p:cNvPr>
          <p:cNvSpPr>
            <a:spLocks noGrp="1"/>
          </p:cNvSpPr>
          <p:nvPr>
            <p:ph type="pic" sz="quarter" idx="14"/>
          </p:nvPr>
        </p:nvSpPr>
        <p:spPr>
          <a:xfrm>
            <a:off x="5837950" y="3252246"/>
            <a:ext cx="3899939" cy="3723588"/>
          </a:xfrm>
          <a:custGeom>
            <a:avLst/>
            <a:gdLst>
              <a:gd name="connsiteX0" fmla="*/ 0 w 1719072"/>
              <a:gd name="connsiteY0" fmla="*/ 0 h 1708970"/>
              <a:gd name="connsiteX1" fmla="*/ 1719072 w 1719072"/>
              <a:gd name="connsiteY1" fmla="*/ 0 h 1708970"/>
              <a:gd name="connsiteX2" fmla="*/ 1719072 w 1719072"/>
              <a:gd name="connsiteY2" fmla="*/ 1708970 h 1708970"/>
              <a:gd name="connsiteX3" fmla="*/ 0 w 1719072"/>
              <a:gd name="connsiteY3" fmla="*/ 1708970 h 1708970"/>
            </a:gdLst>
            <a:ahLst/>
            <a:cxnLst>
              <a:cxn ang="0">
                <a:pos x="connsiteX0" y="connsiteY0"/>
              </a:cxn>
              <a:cxn ang="0">
                <a:pos x="connsiteX1" y="connsiteY1"/>
              </a:cxn>
              <a:cxn ang="0">
                <a:pos x="connsiteX2" y="connsiteY2"/>
              </a:cxn>
              <a:cxn ang="0">
                <a:pos x="connsiteX3" y="connsiteY3"/>
              </a:cxn>
            </a:cxnLst>
            <a:rect l="l" t="t" r="r" b="b"/>
            <a:pathLst>
              <a:path w="1719072" h="1708970">
                <a:moveTo>
                  <a:pt x="0" y="0"/>
                </a:moveTo>
                <a:lnTo>
                  <a:pt x="1719072" y="0"/>
                </a:lnTo>
                <a:lnTo>
                  <a:pt x="1719072" y="1708970"/>
                </a:lnTo>
                <a:lnTo>
                  <a:pt x="0" y="1708970"/>
                </a:lnTo>
                <a:close/>
              </a:path>
            </a:pathLst>
          </a:custGeom>
        </p:spPr>
        <p:txBody>
          <a:bodyPr wrap="square" anchor="ctr">
            <a:noAutofit/>
          </a:bodyPr>
          <a:lstStyle>
            <a:lvl1pPr marL="0" indent="0" algn="ctr">
              <a:buNone/>
              <a:defRPr sz="2040">
                <a:latin typeface="Gill Sans" panose="02000506040000020003" pitchFamily="2" charset="0"/>
              </a:defRPr>
            </a:lvl1pPr>
          </a:lstStyle>
          <a:p>
            <a:r>
              <a:rPr lang="en-US" dirty="0"/>
              <a:t>Click icon to add picture</a:t>
            </a:r>
          </a:p>
        </p:txBody>
      </p:sp>
    </p:spTree>
    <p:extLst>
      <p:ext uri="{BB962C8B-B14F-4D97-AF65-F5344CB8AC3E}">
        <p14:creationId xmlns:p14="http://schemas.microsoft.com/office/powerpoint/2010/main" val="24273605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343513" y="2148207"/>
            <a:ext cx="4685687" cy="2735827"/>
          </a:xfrm>
        </p:spPr>
        <p:txBody>
          <a:bodyPr lIns="0" anchor="b">
            <a:noAutofit/>
          </a:bodyPr>
          <a:lstStyle>
            <a:lvl1pPr algn="l">
              <a:defRPr sz="4500" b="1" spc="300">
                <a:solidFill>
                  <a:schemeClr val="tx1"/>
                </a:solidFill>
                <a:latin typeface="Gill Sans MT" panose="020B0502020104020203"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p:nvPr>
        </p:nvSpPr>
        <p:spPr>
          <a:xfrm>
            <a:off x="452487" y="6343417"/>
            <a:ext cx="4058077" cy="535016"/>
          </a:xfrm>
        </p:spPr>
        <p:txBody>
          <a:bodyPr lIns="0">
            <a:noAutofit/>
          </a:bodyPr>
          <a:lstStyle>
            <a:lvl1pPr marL="0" indent="0" algn="l">
              <a:lnSpc>
                <a:spcPct val="100000"/>
              </a:lnSpc>
              <a:buNone/>
              <a:defRPr sz="2267">
                <a:solidFill>
                  <a:schemeClr val="tx1"/>
                </a:solidFill>
                <a:latin typeface="Gill Sans" panose="02000506040000020003" pitchFamily="2" charset="0"/>
              </a:defRPr>
            </a:lvl1pPr>
            <a:lvl2pPr marL="518136" indent="0" algn="ctr">
              <a:buNone/>
              <a:defRPr sz="2267"/>
            </a:lvl2pPr>
            <a:lvl3pPr marL="1036271" indent="0" algn="ctr">
              <a:buNone/>
              <a:defRPr sz="2040"/>
            </a:lvl3pPr>
            <a:lvl4pPr marL="1554407" indent="0" algn="ctr">
              <a:buNone/>
              <a:defRPr sz="1813"/>
            </a:lvl4pPr>
            <a:lvl5pPr marL="2072543" indent="0" algn="ctr">
              <a:buNone/>
              <a:defRPr sz="1813"/>
            </a:lvl5pPr>
            <a:lvl6pPr marL="2590678" indent="0" algn="ctr">
              <a:buNone/>
              <a:defRPr sz="1813"/>
            </a:lvl6pPr>
            <a:lvl7pPr marL="3108814" indent="0" algn="ctr">
              <a:buNone/>
              <a:defRPr sz="1813"/>
            </a:lvl7pPr>
            <a:lvl8pPr marL="3626950" indent="0" algn="ctr">
              <a:buNone/>
              <a:defRPr sz="1813"/>
            </a:lvl8pPr>
            <a:lvl9pPr marL="4145086" indent="0" algn="ctr">
              <a:buNone/>
              <a:defRPr sz="1813"/>
            </a:lvl9pPr>
          </a:lstStyle>
          <a:p>
            <a:r>
              <a:rPr lang="en-US" dirty="0"/>
              <a:t>Click to edit Master subtitle style</a:t>
            </a:r>
          </a:p>
        </p:txBody>
      </p:sp>
      <p:sp>
        <p:nvSpPr>
          <p:cNvPr id="4" name="Content placeholder 47">
            <a:extLst>
              <a:ext uri="{FF2B5EF4-FFF2-40B4-BE49-F238E27FC236}">
                <a16:creationId xmlns:a16="http://schemas.microsoft.com/office/drawing/2014/main" id="{8B04E336-E759-ECF8-0B5D-F4721D2B6D17}"/>
              </a:ext>
            </a:extLst>
          </p:cNvPr>
          <p:cNvSpPr>
            <a:spLocks noGrp="1"/>
          </p:cNvSpPr>
          <p:nvPr>
            <p:ph type="pic" sz="quarter" idx="47" hasCustomPrompt="1"/>
          </p:nvPr>
        </p:nvSpPr>
        <p:spPr>
          <a:xfrm>
            <a:off x="5309384" y="821836"/>
            <a:ext cx="4405503" cy="5066346"/>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a:solidFill>
                  <a:schemeClr val="bg1"/>
                </a:solidFill>
              </a:defRPr>
            </a:lvl1pPr>
          </a:lstStyle>
          <a:p>
            <a:r>
              <a:rPr lang="en-US" altLang="zh-CN" noProof="0" dirty="0"/>
              <a:t>Click icon to add picture≈≈</a:t>
            </a:r>
          </a:p>
        </p:txBody>
      </p:sp>
    </p:spTree>
    <p:extLst>
      <p:ext uri="{BB962C8B-B14F-4D97-AF65-F5344CB8AC3E}">
        <p14:creationId xmlns:p14="http://schemas.microsoft.com/office/powerpoint/2010/main" val="18284279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_Title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915513" y="2148207"/>
            <a:ext cx="4685687" cy="2735827"/>
          </a:xfrm>
        </p:spPr>
        <p:txBody>
          <a:bodyPr lIns="0" anchor="b">
            <a:noAutofit/>
          </a:bodyPr>
          <a:lstStyle>
            <a:lvl1pPr algn="r">
              <a:defRPr sz="4500" b="1" spc="300">
                <a:solidFill>
                  <a:schemeClr val="tx1"/>
                </a:solidFill>
                <a:latin typeface="Gill Sans MT" panose="020B0502020104020203"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p:nvPr>
        </p:nvSpPr>
        <p:spPr>
          <a:xfrm>
            <a:off x="5543123" y="5080225"/>
            <a:ext cx="4058077" cy="535016"/>
          </a:xfrm>
        </p:spPr>
        <p:txBody>
          <a:bodyPr lIns="0">
            <a:noAutofit/>
          </a:bodyPr>
          <a:lstStyle>
            <a:lvl1pPr marL="0" indent="0" algn="r">
              <a:lnSpc>
                <a:spcPct val="100000"/>
              </a:lnSpc>
              <a:buNone/>
              <a:defRPr sz="2267">
                <a:solidFill>
                  <a:schemeClr val="tx1"/>
                </a:solidFill>
                <a:latin typeface="Gill Sans" panose="02000506040000020003" pitchFamily="2" charset="0"/>
              </a:defRPr>
            </a:lvl1pPr>
            <a:lvl2pPr marL="518136" indent="0" algn="ctr">
              <a:buNone/>
              <a:defRPr sz="2267"/>
            </a:lvl2pPr>
            <a:lvl3pPr marL="1036271" indent="0" algn="ctr">
              <a:buNone/>
              <a:defRPr sz="2040"/>
            </a:lvl3pPr>
            <a:lvl4pPr marL="1554407" indent="0" algn="ctr">
              <a:buNone/>
              <a:defRPr sz="1813"/>
            </a:lvl4pPr>
            <a:lvl5pPr marL="2072543" indent="0" algn="ctr">
              <a:buNone/>
              <a:defRPr sz="1813"/>
            </a:lvl5pPr>
            <a:lvl6pPr marL="2590678" indent="0" algn="ctr">
              <a:buNone/>
              <a:defRPr sz="1813"/>
            </a:lvl6pPr>
            <a:lvl7pPr marL="3108814" indent="0" algn="ctr">
              <a:buNone/>
              <a:defRPr sz="1813"/>
            </a:lvl7pPr>
            <a:lvl8pPr marL="3626950" indent="0" algn="ctr">
              <a:buNone/>
              <a:defRPr sz="1813"/>
            </a:lvl8pPr>
            <a:lvl9pPr marL="4145086" indent="0" algn="ctr">
              <a:buNone/>
              <a:defRPr sz="1813"/>
            </a:lvl9pPr>
          </a:lstStyle>
          <a:p>
            <a:r>
              <a:rPr lang="en-US" dirty="0"/>
              <a:t>Click to edit Master subtitle style</a:t>
            </a:r>
          </a:p>
        </p:txBody>
      </p:sp>
    </p:spTree>
    <p:extLst>
      <p:ext uri="{BB962C8B-B14F-4D97-AF65-F5344CB8AC3E}">
        <p14:creationId xmlns:p14="http://schemas.microsoft.com/office/powerpoint/2010/main" val="2225222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1515" y="1304165"/>
            <a:ext cx="8719185" cy="1060704"/>
          </a:xfrm>
        </p:spPr>
        <p:txBody>
          <a:bodyPr>
            <a:noAutofit/>
          </a:bodyPr>
          <a:lstStyle>
            <a:lvl1pPr>
              <a:defRPr sz="4800" b="1" cap="all" spc="300" baseline="0">
                <a:solidFill>
                  <a:schemeClr val="bg1"/>
                </a:solidFill>
              </a:defRPr>
            </a:lvl1pPr>
          </a:lstStyle>
          <a:p>
            <a:r>
              <a:rPr lang="en-US" dirty="0"/>
              <a:t>CLICK TO EDIT MASTER TITLE STYLE</a:t>
            </a:r>
          </a:p>
        </p:txBody>
      </p:sp>
      <p:sp>
        <p:nvSpPr>
          <p:cNvPr id="3" name="Rectangle 2">
            <a:extLst>
              <a:ext uri="{FF2B5EF4-FFF2-40B4-BE49-F238E27FC236}">
                <a16:creationId xmlns:a16="http://schemas.microsoft.com/office/drawing/2014/main" id="{CF487C94-9D91-95A9-C9AB-B078A46C8BB5}"/>
              </a:ext>
            </a:extLst>
          </p:cNvPr>
          <p:cNvSpPr/>
          <p:nvPr userDrawn="1"/>
        </p:nvSpPr>
        <p:spPr>
          <a:xfrm>
            <a:off x="0" y="7116890"/>
            <a:ext cx="10058400" cy="655510"/>
          </a:xfrm>
          <a:prstGeom prst="rect">
            <a:avLst/>
          </a:prstGeom>
          <a:solidFill>
            <a:srgbClr val="DDDDD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Placeholder 4">
            <a:extLst>
              <a:ext uri="{FF2B5EF4-FFF2-40B4-BE49-F238E27FC236}">
                <a16:creationId xmlns:a16="http://schemas.microsoft.com/office/drawing/2014/main" id="{FB830E6F-0F9D-2A0C-16DD-8563DC6C1761}"/>
              </a:ext>
            </a:extLst>
          </p:cNvPr>
          <p:cNvSpPr>
            <a:spLocks noGrp="1"/>
          </p:cNvSpPr>
          <p:nvPr>
            <p:ph type="body" sz="quarter" idx="10"/>
          </p:nvPr>
        </p:nvSpPr>
        <p:spPr>
          <a:xfrm>
            <a:off x="251777" y="5217779"/>
            <a:ext cx="1793839" cy="1519728"/>
          </a:xfrm>
        </p:spPr>
        <p:txBody>
          <a:bodyPr/>
          <a:lstStyle>
            <a:lvl1pPr marL="0" indent="0" algn="ctr">
              <a:buClr>
                <a:schemeClr val="accent2"/>
              </a:buClr>
              <a:buFont typeface="Arial" panose="020B0604020202020204" pitchFamily="34" charset="0"/>
              <a:buNone/>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Content Placeholder 3">
            <a:extLst>
              <a:ext uri="{FF2B5EF4-FFF2-40B4-BE49-F238E27FC236}">
                <a16:creationId xmlns:a16="http://schemas.microsoft.com/office/drawing/2014/main" id="{7F174A12-F5C5-89B7-B31D-4280593E8AD4}"/>
              </a:ext>
            </a:extLst>
          </p:cNvPr>
          <p:cNvSpPr>
            <a:spLocks noGrp="1"/>
          </p:cNvSpPr>
          <p:nvPr>
            <p:ph sz="quarter" idx="14"/>
          </p:nvPr>
        </p:nvSpPr>
        <p:spPr>
          <a:xfrm>
            <a:off x="251918" y="4762293"/>
            <a:ext cx="1793556" cy="341312"/>
          </a:xfrm>
        </p:spPr>
        <p:txBody>
          <a:bodyPr/>
          <a:lstStyle>
            <a:lvl1pPr algn="ctr">
              <a:defRPr sz="2000" b="1">
                <a:solidFill>
                  <a:schemeClr val="accent3"/>
                </a:solidFill>
              </a:defRPr>
            </a:lvl1pPr>
          </a:lstStyle>
          <a:p>
            <a:pPr lvl="0"/>
            <a:r>
              <a:rPr lang="en-US"/>
              <a:t>Click to edit Master text styles</a:t>
            </a:r>
          </a:p>
        </p:txBody>
      </p:sp>
      <p:sp>
        <p:nvSpPr>
          <p:cNvPr id="23" name="Text Placeholder 4">
            <a:extLst>
              <a:ext uri="{FF2B5EF4-FFF2-40B4-BE49-F238E27FC236}">
                <a16:creationId xmlns:a16="http://schemas.microsoft.com/office/drawing/2014/main" id="{1CFA2AE3-EC73-0456-43BF-33698A967E50}"/>
              </a:ext>
            </a:extLst>
          </p:cNvPr>
          <p:cNvSpPr>
            <a:spLocks noGrp="1"/>
          </p:cNvSpPr>
          <p:nvPr>
            <p:ph type="body" sz="quarter" idx="18"/>
          </p:nvPr>
        </p:nvSpPr>
        <p:spPr>
          <a:xfrm>
            <a:off x="2191781" y="5217779"/>
            <a:ext cx="1793839" cy="1519728"/>
          </a:xfrm>
        </p:spPr>
        <p:txBody>
          <a:bodyPr/>
          <a:lstStyle>
            <a:lvl1pPr marL="0" indent="0" algn="ctr">
              <a:buClr>
                <a:schemeClr val="accent2"/>
              </a:buClr>
              <a:buFont typeface="Arial" panose="020B0604020202020204" pitchFamily="34" charset="0"/>
              <a:buNone/>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4" name="Content Placeholder 3">
            <a:extLst>
              <a:ext uri="{FF2B5EF4-FFF2-40B4-BE49-F238E27FC236}">
                <a16:creationId xmlns:a16="http://schemas.microsoft.com/office/drawing/2014/main" id="{BAA2F98C-1CAA-E630-B2D0-8CC52CC7A55C}"/>
              </a:ext>
            </a:extLst>
          </p:cNvPr>
          <p:cNvSpPr>
            <a:spLocks noGrp="1"/>
          </p:cNvSpPr>
          <p:nvPr>
            <p:ph sz="quarter" idx="19"/>
          </p:nvPr>
        </p:nvSpPr>
        <p:spPr>
          <a:xfrm>
            <a:off x="2192046" y="4762293"/>
            <a:ext cx="1793556" cy="341312"/>
          </a:xfrm>
        </p:spPr>
        <p:txBody>
          <a:bodyPr/>
          <a:lstStyle>
            <a:lvl1pPr algn="ctr">
              <a:defRPr sz="2000" b="1">
                <a:solidFill>
                  <a:schemeClr val="accent1"/>
                </a:solidFill>
              </a:defRPr>
            </a:lvl1pPr>
          </a:lstStyle>
          <a:p>
            <a:pPr lvl="0"/>
            <a:r>
              <a:rPr lang="en-US"/>
              <a:t>Click to edit Master text styles</a:t>
            </a:r>
          </a:p>
        </p:txBody>
      </p:sp>
      <p:sp>
        <p:nvSpPr>
          <p:cNvPr id="25" name="Text Placeholder 4">
            <a:extLst>
              <a:ext uri="{FF2B5EF4-FFF2-40B4-BE49-F238E27FC236}">
                <a16:creationId xmlns:a16="http://schemas.microsoft.com/office/drawing/2014/main" id="{46CCEF2B-B9A5-7760-B697-8A41B7C85B64}"/>
              </a:ext>
            </a:extLst>
          </p:cNvPr>
          <p:cNvSpPr>
            <a:spLocks noGrp="1"/>
          </p:cNvSpPr>
          <p:nvPr>
            <p:ph type="body" sz="quarter" idx="20"/>
          </p:nvPr>
        </p:nvSpPr>
        <p:spPr>
          <a:xfrm>
            <a:off x="4131785" y="5217779"/>
            <a:ext cx="1793839" cy="1519728"/>
          </a:xfrm>
        </p:spPr>
        <p:txBody>
          <a:bodyPr/>
          <a:lstStyle>
            <a:lvl1pPr marL="0" indent="0" algn="ctr">
              <a:buClr>
                <a:schemeClr val="accent2"/>
              </a:buClr>
              <a:buFont typeface="Arial" panose="020B0604020202020204" pitchFamily="34" charset="0"/>
              <a:buNone/>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6" name="Content Placeholder 3">
            <a:extLst>
              <a:ext uri="{FF2B5EF4-FFF2-40B4-BE49-F238E27FC236}">
                <a16:creationId xmlns:a16="http://schemas.microsoft.com/office/drawing/2014/main" id="{D8EE0FA3-2541-4648-EEF8-1C789390C290}"/>
              </a:ext>
            </a:extLst>
          </p:cNvPr>
          <p:cNvSpPr>
            <a:spLocks noGrp="1"/>
          </p:cNvSpPr>
          <p:nvPr>
            <p:ph sz="quarter" idx="21"/>
          </p:nvPr>
        </p:nvSpPr>
        <p:spPr>
          <a:xfrm>
            <a:off x="4132174" y="4762293"/>
            <a:ext cx="1793556" cy="341312"/>
          </a:xfrm>
        </p:spPr>
        <p:txBody>
          <a:bodyPr/>
          <a:lstStyle>
            <a:lvl1pPr algn="ctr">
              <a:defRPr sz="2000" b="1">
                <a:solidFill>
                  <a:schemeClr val="accent4"/>
                </a:solidFill>
              </a:defRPr>
            </a:lvl1pPr>
          </a:lstStyle>
          <a:p>
            <a:pPr lvl="0"/>
            <a:r>
              <a:rPr lang="en-US"/>
              <a:t>Click to edit Master text styles</a:t>
            </a:r>
          </a:p>
        </p:txBody>
      </p:sp>
      <p:sp>
        <p:nvSpPr>
          <p:cNvPr id="27" name="Text Placeholder 4">
            <a:extLst>
              <a:ext uri="{FF2B5EF4-FFF2-40B4-BE49-F238E27FC236}">
                <a16:creationId xmlns:a16="http://schemas.microsoft.com/office/drawing/2014/main" id="{F54DD001-4058-BE7A-FC18-FBB3BCF625C2}"/>
              </a:ext>
            </a:extLst>
          </p:cNvPr>
          <p:cNvSpPr>
            <a:spLocks noGrp="1"/>
          </p:cNvSpPr>
          <p:nvPr>
            <p:ph type="body" sz="quarter" idx="22"/>
          </p:nvPr>
        </p:nvSpPr>
        <p:spPr>
          <a:xfrm>
            <a:off x="6071790" y="5217779"/>
            <a:ext cx="1793839" cy="1519728"/>
          </a:xfrm>
        </p:spPr>
        <p:txBody>
          <a:bodyPr/>
          <a:lstStyle>
            <a:lvl1pPr marL="0" indent="0" algn="ctr">
              <a:buClr>
                <a:schemeClr val="accent2"/>
              </a:buClr>
              <a:buFont typeface="Arial" panose="020B0604020202020204" pitchFamily="34" charset="0"/>
              <a:buNone/>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Content Placeholder 3">
            <a:extLst>
              <a:ext uri="{FF2B5EF4-FFF2-40B4-BE49-F238E27FC236}">
                <a16:creationId xmlns:a16="http://schemas.microsoft.com/office/drawing/2014/main" id="{35613806-7977-5022-4E3A-106AF9C1C260}"/>
              </a:ext>
            </a:extLst>
          </p:cNvPr>
          <p:cNvSpPr>
            <a:spLocks noGrp="1"/>
          </p:cNvSpPr>
          <p:nvPr>
            <p:ph sz="quarter" idx="23"/>
          </p:nvPr>
        </p:nvSpPr>
        <p:spPr>
          <a:xfrm>
            <a:off x="6072303" y="4762293"/>
            <a:ext cx="1793556" cy="341312"/>
          </a:xfrm>
        </p:spPr>
        <p:txBody>
          <a:bodyPr/>
          <a:lstStyle>
            <a:lvl1pPr algn="ctr">
              <a:defRPr sz="2000" b="1">
                <a:solidFill>
                  <a:schemeClr val="accent2"/>
                </a:solidFill>
              </a:defRPr>
            </a:lvl1pPr>
          </a:lstStyle>
          <a:p>
            <a:pPr lvl="0"/>
            <a:r>
              <a:rPr lang="en-US"/>
              <a:t>Click to edit Master text styles</a:t>
            </a:r>
          </a:p>
        </p:txBody>
      </p:sp>
      <p:sp>
        <p:nvSpPr>
          <p:cNvPr id="29" name="Text Placeholder 4">
            <a:extLst>
              <a:ext uri="{FF2B5EF4-FFF2-40B4-BE49-F238E27FC236}">
                <a16:creationId xmlns:a16="http://schemas.microsoft.com/office/drawing/2014/main" id="{CA4D6C23-E667-E7A0-0FDC-87D443E46430}"/>
              </a:ext>
            </a:extLst>
          </p:cNvPr>
          <p:cNvSpPr>
            <a:spLocks noGrp="1"/>
          </p:cNvSpPr>
          <p:nvPr>
            <p:ph type="body" sz="quarter" idx="24"/>
          </p:nvPr>
        </p:nvSpPr>
        <p:spPr>
          <a:xfrm>
            <a:off x="8011795" y="5217779"/>
            <a:ext cx="1793839" cy="1519728"/>
          </a:xfrm>
        </p:spPr>
        <p:txBody>
          <a:bodyPr/>
          <a:lstStyle>
            <a:lvl1pPr marL="0" indent="0" algn="ctr">
              <a:buClr>
                <a:schemeClr val="accent2"/>
              </a:buClr>
              <a:buFont typeface="Arial" panose="020B0604020202020204" pitchFamily="34" charset="0"/>
              <a:buNone/>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0" name="Content Placeholder 3">
            <a:extLst>
              <a:ext uri="{FF2B5EF4-FFF2-40B4-BE49-F238E27FC236}">
                <a16:creationId xmlns:a16="http://schemas.microsoft.com/office/drawing/2014/main" id="{F8CE21A0-AEB5-1721-1D8E-E82FA7C78FEE}"/>
              </a:ext>
            </a:extLst>
          </p:cNvPr>
          <p:cNvSpPr>
            <a:spLocks noGrp="1"/>
          </p:cNvSpPr>
          <p:nvPr>
            <p:ph sz="quarter" idx="25"/>
          </p:nvPr>
        </p:nvSpPr>
        <p:spPr>
          <a:xfrm>
            <a:off x="8012432" y="4762293"/>
            <a:ext cx="1793556" cy="341312"/>
          </a:xfrm>
        </p:spPr>
        <p:txBody>
          <a:bodyPr/>
          <a:lstStyle>
            <a:lvl1pPr algn="ctr">
              <a:defRPr sz="2000" b="1">
                <a:solidFill>
                  <a:schemeClr val="accent6"/>
                </a:solidFill>
              </a:defRPr>
            </a:lvl1pPr>
          </a:lstStyle>
          <a:p>
            <a:pPr lvl="0"/>
            <a:r>
              <a:rPr lang="en-US"/>
              <a:t>Click to edit Master text styles</a:t>
            </a:r>
          </a:p>
        </p:txBody>
      </p:sp>
      <p:sp>
        <p:nvSpPr>
          <p:cNvPr id="14" name="TextBox 13">
            <a:extLst>
              <a:ext uri="{FF2B5EF4-FFF2-40B4-BE49-F238E27FC236}">
                <a16:creationId xmlns:a16="http://schemas.microsoft.com/office/drawing/2014/main" id="{BFC26D1E-AFD3-B587-5029-816ECC773FDB}"/>
              </a:ext>
            </a:extLst>
          </p:cNvPr>
          <p:cNvSpPr txBox="1"/>
          <p:nvPr userDrawn="1"/>
        </p:nvSpPr>
        <p:spPr>
          <a:xfrm>
            <a:off x="2767213" y="7211865"/>
            <a:ext cx="7094337" cy="492443"/>
          </a:xfrm>
          <a:prstGeom prst="rect">
            <a:avLst/>
          </a:prstGeom>
          <a:noFill/>
        </p:spPr>
        <p:txBody>
          <a:bodyPr wrap="square" tIns="0" bIns="0">
            <a:spAutoFit/>
          </a:bodyPr>
          <a:lstStyle/>
          <a:p>
            <a:r>
              <a:rPr lang="en-US" sz="800" b="1" i="0" u="none" strike="noStrike" baseline="0" dirty="0">
                <a:latin typeface="+mj-lt"/>
              </a:rPr>
              <a:t>DISCLAIMER: </a:t>
            </a:r>
            <a:r>
              <a:rPr lang="en-US" sz="800" b="0" i="0" u="none" strike="noStrike" baseline="0" dirty="0">
                <a:latin typeface="+mj-lt"/>
              </a:rPr>
              <a:t>The material in this benefits brochure is for informational purposes only and is neither an offer of coverage or medical or legal advice. It contains only a partial description of plan or program benefits and does not constitute a contract. Please refer to the Summary Plan Description (SPD) for complete plan details. In case of a conflict between your plan documents and this information, the plan documents will always govern. </a:t>
            </a:r>
            <a:r>
              <a:rPr lang="en-US" sz="800" b="1" i="0" u="none" strike="noStrike" baseline="0" dirty="0">
                <a:latin typeface="+mj-lt"/>
              </a:rPr>
              <a:t>Annual Notices: </a:t>
            </a:r>
            <a:r>
              <a:rPr lang="en-US" sz="800" b="0" i="0" u="none" strike="noStrike" baseline="0" dirty="0">
                <a:latin typeface="+mj-lt"/>
              </a:rPr>
              <a:t>ERISA and various other state and federal laws require that employers provide disclosure and annual notices to their plan participants. The company will distribute all required notices annually.</a:t>
            </a:r>
            <a:endParaRPr lang="en-US" sz="800" dirty="0">
              <a:latin typeface="+mj-lt"/>
            </a:endParaRPr>
          </a:p>
        </p:txBody>
      </p:sp>
      <p:sp>
        <p:nvSpPr>
          <p:cNvPr id="9" name="Oval 8">
            <a:extLst>
              <a:ext uri="{FF2B5EF4-FFF2-40B4-BE49-F238E27FC236}">
                <a16:creationId xmlns:a16="http://schemas.microsoft.com/office/drawing/2014/main" id="{DB5865EB-DBC6-BD6F-64E6-6B4D5F31CCE4}"/>
              </a:ext>
            </a:extLst>
          </p:cNvPr>
          <p:cNvSpPr/>
          <p:nvPr userDrawn="1"/>
        </p:nvSpPr>
        <p:spPr>
          <a:xfrm>
            <a:off x="1114884" y="7295298"/>
            <a:ext cx="329184" cy="329184"/>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B367CE27-6112-02AB-C1E6-BAA01B3D93E0}"/>
              </a:ext>
            </a:extLst>
          </p:cNvPr>
          <p:cNvSpPr/>
          <p:nvPr userDrawn="1"/>
        </p:nvSpPr>
        <p:spPr>
          <a:xfrm>
            <a:off x="1537181" y="7295298"/>
            <a:ext cx="329184" cy="329184"/>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lide Number Placeholder 5">
            <a:extLst>
              <a:ext uri="{FF2B5EF4-FFF2-40B4-BE49-F238E27FC236}">
                <a16:creationId xmlns:a16="http://schemas.microsoft.com/office/drawing/2014/main" id="{D95EB9B4-A826-85EA-649E-137D2745EC56}"/>
              </a:ext>
            </a:extLst>
          </p:cNvPr>
          <p:cNvSpPr txBox="1">
            <a:spLocks/>
          </p:cNvSpPr>
          <p:nvPr userDrawn="1"/>
        </p:nvSpPr>
        <p:spPr>
          <a:xfrm>
            <a:off x="691515" y="7294762"/>
            <a:ext cx="330256" cy="330256"/>
          </a:xfrm>
          <a:prstGeom prst="ellipse">
            <a:avLst/>
          </a:prstGeom>
          <a:solidFill>
            <a:schemeClr val="accent6"/>
          </a:solidFill>
        </p:spPr>
        <p:txBody>
          <a:bodyPr vert="horz" lIns="0" tIns="45720" rIns="0" bIns="45720" rtlCol="0" anchor="ctr"/>
          <a:lstStyle>
            <a:defPPr>
              <a:defRPr lang="en-US"/>
            </a:defPPr>
            <a:lvl1pPr marL="0" algn="ctr" defTabSz="457200" rtl="0" eaLnBrk="1" latinLnBrk="0" hangingPunct="1">
              <a:defRPr sz="1320" b="1"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D1B86138-F1BD-408E-845C-EEC20A435637}" type="slidenum">
              <a:rPr lang="en-US" sz="1000" b="1" smtClean="0">
                <a:solidFill>
                  <a:schemeClr val="bg1"/>
                </a:solidFill>
              </a:rPr>
              <a:pPr algn="ctr"/>
              <a:t>‹#›</a:t>
            </a:fld>
            <a:endParaRPr lang="en-US" sz="1000" b="1" dirty="0">
              <a:solidFill>
                <a:schemeClr val="bg1"/>
              </a:solidFill>
            </a:endParaRPr>
          </a:p>
        </p:txBody>
      </p:sp>
      <p:pic>
        <p:nvPicPr>
          <p:cNvPr id="12" name="Graphic 11" descr="Bookmark with solid fill">
            <a:hlinkClick r:id="rId2" action="ppaction://hlinksldjump"/>
            <a:extLst>
              <a:ext uri="{FF2B5EF4-FFF2-40B4-BE49-F238E27FC236}">
                <a16:creationId xmlns:a16="http://schemas.microsoft.com/office/drawing/2014/main" id="{DB7B8FE3-904F-A7F6-6F70-20FB676638A9}"/>
              </a:ext>
            </a:extLst>
          </p:cNvPr>
          <p:cNvPicPr>
            <a:picLocks noChangeAspect="1"/>
          </p:cNvPicPr>
          <p:nvPr userDrawn="1"/>
        </p:nvPicPr>
        <p:blipFill>
          <a:blip r:embed="rId3" cstate="print">
            <a:extLst>
              <a:ext uri="{28A0092B-C50C-407E-A947-70E740481C1C}">
                <a14:useLocalDpi xmlns:a14="http://schemas.microsoft.com/office/drawing/2010/main"/>
              </a:ext>
              <a:ext uri="{96DAC541-7B7A-43D3-8B79-37D633B846F1}">
                <asvg:svgBlip xmlns:asvg="http://schemas.microsoft.com/office/drawing/2016/SVG/main" r:embed="rId4"/>
              </a:ext>
            </a:extLst>
          </a:blip>
          <a:srcRect/>
          <a:stretch/>
        </p:blipFill>
        <p:spPr>
          <a:xfrm>
            <a:off x="1189560" y="7369975"/>
            <a:ext cx="179831" cy="179831"/>
          </a:xfrm>
          <a:prstGeom prst="rect">
            <a:avLst/>
          </a:prstGeom>
        </p:spPr>
      </p:pic>
      <p:pic>
        <p:nvPicPr>
          <p:cNvPr id="13" name="Graphic 12" descr="Address Book with solid fill">
            <a:hlinkClick r:id="" action="ppaction://noaction"/>
            <a:extLst>
              <a:ext uri="{FF2B5EF4-FFF2-40B4-BE49-F238E27FC236}">
                <a16:creationId xmlns:a16="http://schemas.microsoft.com/office/drawing/2014/main" id="{C3FE5279-E54C-2398-02EF-648D28FC65DF}"/>
              </a:ext>
            </a:extLst>
          </p:cNvPr>
          <p:cNvPicPr>
            <a:picLocks noChangeAspect="1"/>
          </p:cNvPicPr>
          <p:nvPr userDrawn="1"/>
        </p:nvPicPr>
        <p:blipFill>
          <a:blip r:embed="rId5" cstate="print">
            <a:extLst>
              <a:ext uri="{28A0092B-C50C-407E-A947-70E740481C1C}">
                <a14:useLocalDpi xmlns:a14="http://schemas.microsoft.com/office/drawing/2010/main"/>
              </a:ext>
              <a:ext uri="{96DAC541-7B7A-43D3-8B79-37D633B846F1}">
                <asvg:svgBlip xmlns:asvg="http://schemas.microsoft.com/office/drawing/2016/SVG/main" r:embed="rId6"/>
              </a:ext>
            </a:extLst>
          </a:blip>
          <a:srcRect/>
          <a:stretch/>
        </p:blipFill>
        <p:spPr>
          <a:xfrm>
            <a:off x="1606393" y="7364510"/>
            <a:ext cx="190760" cy="190760"/>
          </a:xfrm>
          <a:prstGeom prst="rect">
            <a:avLst/>
          </a:prstGeom>
        </p:spPr>
      </p:pic>
      <p:sp>
        <p:nvSpPr>
          <p:cNvPr id="15" name="Oval 14">
            <a:extLst>
              <a:ext uri="{FF2B5EF4-FFF2-40B4-BE49-F238E27FC236}">
                <a16:creationId xmlns:a16="http://schemas.microsoft.com/office/drawing/2014/main" id="{84C371EA-9CBC-919A-EEF0-82FF5493AD18}"/>
              </a:ext>
            </a:extLst>
          </p:cNvPr>
          <p:cNvSpPr/>
          <p:nvPr userDrawn="1"/>
        </p:nvSpPr>
        <p:spPr>
          <a:xfrm>
            <a:off x="1947192" y="7294762"/>
            <a:ext cx="329184" cy="329184"/>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89D723D0-FC9E-8C3C-4D4A-F13037A765D9}"/>
              </a:ext>
            </a:extLst>
          </p:cNvPr>
          <p:cNvSpPr/>
          <p:nvPr userDrawn="1"/>
        </p:nvSpPr>
        <p:spPr>
          <a:xfrm>
            <a:off x="2357203" y="7294762"/>
            <a:ext cx="329184" cy="329184"/>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hlinkClick r:id="" action="ppaction://hlinkshowjump?jump=previousslide"/>
            <a:extLst>
              <a:ext uri="{FF2B5EF4-FFF2-40B4-BE49-F238E27FC236}">
                <a16:creationId xmlns:a16="http://schemas.microsoft.com/office/drawing/2014/main" id="{AA5E8887-FD26-FC7E-7970-79BD1DD4446A}"/>
              </a:ext>
            </a:extLst>
          </p:cNvPr>
          <p:cNvSpPr/>
          <p:nvPr userDrawn="1"/>
        </p:nvSpPr>
        <p:spPr>
          <a:xfrm>
            <a:off x="2027576" y="7396984"/>
            <a:ext cx="168416" cy="124741"/>
          </a:xfrm>
          <a:custGeom>
            <a:avLst/>
            <a:gdLst>
              <a:gd name="connsiteX0" fmla="*/ 107535 w 193189"/>
              <a:gd name="connsiteY0" fmla="*/ 0 h 124741"/>
              <a:gd name="connsiteX1" fmla="*/ 107535 w 193189"/>
              <a:gd name="connsiteY1" fmla="*/ 29033 h 124741"/>
              <a:gd name="connsiteX2" fmla="*/ 193189 w 193189"/>
              <a:gd name="connsiteY2" fmla="*/ 29033 h 124741"/>
              <a:gd name="connsiteX3" fmla="*/ 193189 w 193189"/>
              <a:gd name="connsiteY3" fmla="*/ 95708 h 124741"/>
              <a:gd name="connsiteX4" fmla="*/ 107535 w 193189"/>
              <a:gd name="connsiteY4" fmla="*/ 95708 h 124741"/>
              <a:gd name="connsiteX5" fmla="*/ 107535 w 193189"/>
              <a:gd name="connsiteY5" fmla="*/ 124741 h 124741"/>
              <a:gd name="connsiteX6" fmla="*/ 0 w 193189"/>
              <a:gd name="connsiteY6" fmla="*/ 62370 h 124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3189" h="124741">
                <a:moveTo>
                  <a:pt x="107535" y="0"/>
                </a:moveTo>
                <a:lnTo>
                  <a:pt x="107535" y="29033"/>
                </a:lnTo>
                <a:lnTo>
                  <a:pt x="193189" y="29033"/>
                </a:lnTo>
                <a:lnTo>
                  <a:pt x="193189" y="95708"/>
                </a:lnTo>
                <a:lnTo>
                  <a:pt x="107535" y="95708"/>
                </a:lnTo>
                <a:lnTo>
                  <a:pt x="107535" y="124741"/>
                </a:lnTo>
                <a:lnTo>
                  <a:pt x="0" y="62370"/>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hlinkClick r:id="" action="ppaction://hlinkshowjump?jump=nextslide"/>
            <a:extLst>
              <a:ext uri="{FF2B5EF4-FFF2-40B4-BE49-F238E27FC236}">
                <a16:creationId xmlns:a16="http://schemas.microsoft.com/office/drawing/2014/main" id="{2BDF14F9-CEDD-43F2-21E1-BC3AB2DA6C89}"/>
              </a:ext>
            </a:extLst>
          </p:cNvPr>
          <p:cNvSpPr/>
          <p:nvPr userDrawn="1"/>
        </p:nvSpPr>
        <p:spPr>
          <a:xfrm flipH="1">
            <a:off x="2437587" y="7396983"/>
            <a:ext cx="168416" cy="124741"/>
          </a:xfrm>
          <a:custGeom>
            <a:avLst/>
            <a:gdLst>
              <a:gd name="connsiteX0" fmla="*/ 107535 w 193189"/>
              <a:gd name="connsiteY0" fmla="*/ 124741 h 124741"/>
              <a:gd name="connsiteX1" fmla="*/ 0 w 193189"/>
              <a:gd name="connsiteY1" fmla="*/ 62370 h 124741"/>
              <a:gd name="connsiteX2" fmla="*/ 107535 w 193189"/>
              <a:gd name="connsiteY2" fmla="*/ 0 h 124741"/>
              <a:gd name="connsiteX3" fmla="*/ 107535 w 193189"/>
              <a:gd name="connsiteY3" fmla="*/ 29033 h 124741"/>
              <a:gd name="connsiteX4" fmla="*/ 193189 w 193189"/>
              <a:gd name="connsiteY4" fmla="*/ 29033 h 124741"/>
              <a:gd name="connsiteX5" fmla="*/ 193189 w 193189"/>
              <a:gd name="connsiteY5" fmla="*/ 95708 h 124741"/>
              <a:gd name="connsiteX6" fmla="*/ 107535 w 193189"/>
              <a:gd name="connsiteY6" fmla="*/ 95708 h 124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3189" h="124741">
                <a:moveTo>
                  <a:pt x="107535" y="124741"/>
                </a:moveTo>
                <a:lnTo>
                  <a:pt x="0" y="62370"/>
                </a:lnTo>
                <a:lnTo>
                  <a:pt x="107535" y="0"/>
                </a:lnTo>
                <a:lnTo>
                  <a:pt x="107535" y="29033"/>
                </a:lnTo>
                <a:lnTo>
                  <a:pt x="193189" y="29033"/>
                </a:lnTo>
                <a:lnTo>
                  <a:pt x="193189" y="95708"/>
                </a:lnTo>
                <a:lnTo>
                  <a:pt x="107535" y="95708"/>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355718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6277" y="3253829"/>
            <a:ext cx="4342923" cy="918121"/>
          </a:xfrm>
        </p:spPr>
        <p:txBody>
          <a:bodyPr anchor="b">
            <a:noAutofit/>
          </a:bodyPr>
          <a:lstStyle>
            <a:lvl1pPr>
              <a:defRPr sz="4000" cap="all"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014054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6277" y="3253829"/>
            <a:ext cx="4342923" cy="918121"/>
          </a:xfrm>
        </p:spPr>
        <p:txBody>
          <a:bodyPr anchor="b">
            <a:noAutofit/>
          </a:bodyPr>
          <a:lstStyle>
            <a:lvl1pPr>
              <a:defRPr sz="4000" cap="all"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5135710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One Content + Side Pho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1515" y="413810"/>
            <a:ext cx="4274820" cy="1060704"/>
          </a:xfrm>
        </p:spPr>
        <p:txBody>
          <a:bodyPr/>
          <a:lstStyle>
            <a:lvl1pPr>
              <a:defRPr cap="all" baseline="0"/>
            </a:lvl1pPr>
          </a:lstStyle>
          <a:p>
            <a:r>
              <a:rPr lang="en-US" dirty="0"/>
              <a:t>CLICK TO EDIT MASTER TITLE STYLE</a:t>
            </a:r>
          </a:p>
        </p:txBody>
      </p:sp>
      <p:sp>
        <p:nvSpPr>
          <p:cNvPr id="3" name="Content Placeholder 2"/>
          <p:cNvSpPr>
            <a:spLocks noGrp="1"/>
          </p:cNvSpPr>
          <p:nvPr>
            <p:ph sz="half" idx="1"/>
          </p:nvPr>
        </p:nvSpPr>
        <p:spPr>
          <a:xfrm>
            <a:off x="691515" y="1896894"/>
            <a:ext cx="4274820" cy="5094139"/>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57D35579-4F28-BE76-2BE8-7A8B285E4B15}"/>
              </a:ext>
            </a:extLst>
          </p:cNvPr>
          <p:cNvSpPr/>
          <p:nvPr userDrawn="1"/>
        </p:nvSpPr>
        <p:spPr>
          <a:xfrm>
            <a:off x="8363238" y="0"/>
            <a:ext cx="1695162" cy="7772400"/>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40" dirty="0"/>
          </a:p>
        </p:txBody>
      </p:sp>
      <p:sp>
        <p:nvSpPr>
          <p:cNvPr id="5" name="Text Placeholder 4">
            <a:extLst>
              <a:ext uri="{FF2B5EF4-FFF2-40B4-BE49-F238E27FC236}">
                <a16:creationId xmlns:a16="http://schemas.microsoft.com/office/drawing/2014/main" id="{8C294396-D82E-8712-7BB9-B334C34D11A2}"/>
              </a:ext>
            </a:extLst>
          </p:cNvPr>
          <p:cNvSpPr>
            <a:spLocks noGrp="1"/>
          </p:cNvSpPr>
          <p:nvPr>
            <p:ph type="body" sz="quarter" idx="10"/>
          </p:nvPr>
        </p:nvSpPr>
        <p:spPr>
          <a:xfrm>
            <a:off x="692150" y="1533157"/>
            <a:ext cx="4273550" cy="295644"/>
          </a:xfrm>
        </p:spPr>
        <p:txBody>
          <a:bodyPr/>
          <a:lstStyle>
            <a:lvl1pPr>
              <a:defRPr sz="1600" b="1">
                <a:solidFill>
                  <a:schemeClr val="accent1"/>
                </a:solidFill>
              </a:defRPr>
            </a:lvl1pPr>
          </a:lstStyle>
          <a:p>
            <a:pPr lvl="0"/>
            <a:r>
              <a:rPr lang="en-US"/>
              <a:t>Click to edit Master text styles</a:t>
            </a:r>
          </a:p>
        </p:txBody>
      </p:sp>
    </p:spTree>
    <p:extLst>
      <p:ext uri="{BB962C8B-B14F-4D97-AF65-F5344CB8AC3E}">
        <p14:creationId xmlns:p14="http://schemas.microsoft.com/office/powerpoint/2010/main" val="2424284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One Content + Side Photo (No Sub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1515" y="413810"/>
            <a:ext cx="4274820" cy="1060704"/>
          </a:xfrm>
        </p:spPr>
        <p:txBody>
          <a:bodyPr/>
          <a:lstStyle>
            <a:lvl1pPr>
              <a:defRPr cap="all" baseline="0"/>
            </a:lvl1pPr>
          </a:lstStyle>
          <a:p>
            <a:r>
              <a:rPr lang="en-US" dirty="0"/>
              <a:t>CLICK TO EDIT MASTER TITLE STYLE</a:t>
            </a:r>
          </a:p>
        </p:txBody>
      </p:sp>
      <p:sp>
        <p:nvSpPr>
          <p:cNvPr id="3" name="Content Placeholder 2"/>
          <p:cNvSpPr>
            <a:spLocks noGrp="1"/>
          </p:cNvSpPr>
          <p:nvPr>
            <p:ph sz="half" idx="1"/>
          </p:nvPr>
        </p:nvSpPr>
        <p:spPr>
          <a:xfrm>
            <a:off x="691515" y="1562196"/>
            <a:ext cx="4274820" cy="5094139"/>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57D35579-4F28-BE76-2BE8-7A8B285E4B15}"/>
              </a:ext>
            </a:extLst>
          </p:cNvPr>
          <p:cNvSpPr/>
          <p:nvPr userDrawn="1"/>
        </p:nvSpPr>
        <p:spPr>
          <a:xfrm>
            <a:off x="8363238" y="0"/>
            <a:ext cx="1695162" cy="7772400"/>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40" dirty="0"/>
          </a:p>
        </p:txBody>
      </p:sp>
    </p:spTree>
    <p:extLst>
      <p:ext uri="{BB962C8B-B14F-4D97-AF65-F5344CB8AC3E}">
        <p14:creationId xmlns:p14="http://schemas.microsoft.com/office/powerpoint/2010/main" val="399493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5_Two Content (No Sub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1515" y="413810"/>
            <a:ext cx="7104452" cy="1060704"/>
          </a:xfrm>
        </p:spPr>
        <p:txBody>
          <a:bodyPr/>
          <a:lstStyle>
            <a:lvl1pPr>
              <a:defRPr cap="all" baseline="0"/>
            </a:lvl1pPr>
          </a:lstStyle>
          <a:p>
            <a:r>
              <a:rPr lang="en-US" dirty="0"/>
              <a:t>CLICK TO EDIT MASTER TITLE STYLE</a:t>
            </a:r>
          </a:p>
        </p:txBody>
      </p:sp>
      <p:sp>
        <p:nvSpPr>
          <p:cNvPr id="3" name="Content Placeholder 2"/>
          <p:cNvSpPr>
            <a:spLocks noGrp="1"/>
          </p:cNvSpPr>
          <p:nvPr>
            <p:ph sz="half" idx="1"/>
          </p:nvPr>
        </p:nvSpPr>
        <p:spPr>
          <a:xfrm>
            <a:off x="691515" y="1562196"/>
            <a:ext cx="3409145" cy="5094139"/>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57D35579-4F28-BE76-2BE8-7A8B285E4B15}"/>
              </a:ext>
            </a:extLst>
          </p:cNvPr>
          <p:cNvSpPr/>
          <p:nvPr userDrawn="1"/>
        </p:nvSpPr>
        <p:spPr>
          <a:xfrm>
            <a:off x="8363238" y="0"/>
            <a:ext cx="1695162" cy="7772400"/>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40" dirty="0"/>
          </a:p>
        </p:txBody>
      </p:sp>
      <p:sp>
        <p:nvSpPr>
          <p:cNvPr id="4" name="Content Placeholder 2">
            <a:extLst>
              <a:ext uri="{FF2B5EF4-FFF2-40B4-BE49-F238E27FC236}">
                <a16:creationId xmlns:a16="http://schemas.microsoft.com/office/drawing/2014/main" id="{BD0DEAC1-32D3-5804-053B-FDCCA1921AFD}"/>
              </a:ext>
            </a:extLst>
          </p:cNvPr>
          <p:cNvSpPr>
            <a:spLocks noGrp="1"/>
          </p:cNvSpPr>
          <p:nvPr>
            <p:ph sz="half" idx="10"/>
          </p:nvPr>
        </p:nvSpPr>
        <p:spPr>
          <a:xfrm>
            <a:off x="4386822" y="1562196"/>
            <a:ext cx="3409145" cy="5094139"/>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101162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ne Content (No Subheader, No Pho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1515" y="413810"/>
            <a:ext cx="8796324" cy="1060704"/>
          </a:xfrm>
        </p:spPr>
        <p:txBody>
          <a:bodyPr/>
          <a:lstStyle/>
          <a:p>
            <a:r>
              <a:rPr lang="en-US" dirty="0"/>
              <a:t>CLICK TO EDIT MASTER TITLE STYLE</a:t>
            </a:r>
          </a:p>
        </p:txBody>
      </p:sp>
      <p:sp>
        <p:nvSpPr>
          <p:cNvPr id="5" name="Content Placeholder 2">
            <a:extLst>
              <a:ext uri="{FF2B5EF4-FFF2-40B4-BE49-F238E27FC236}">
                <a16:creationId xmlns:a16="http://schemas.microsoft.com/office/drawing/2014/main" id="{829B213A-2E7F-F92A-CDA0-F2743CAC1F31}"/>
              </a:ext>
            </a:extLst>
          </p:cNvPr>
          <p:cNvSpPr>
            <a:spLocks noGrp="1"/>
          </p:cNvSpPr>
          <p:nvPr>
            <p:ph sz="half" idx="10"/>
          </p:nvPr>
        </p:nvSpPr>
        <p:spPr>
          <a:xfrm>
            <a:off x="691515" y="1533158"/>
            <a:ext cx="8796324" cy="5457876"/>
          </a:xfrm>
        </p:spPr>
        <p:txBody>
          <a:bodyPr/>
          <a:lstStyle>
            <a:lvl1pPr marL="171450" indent="-171450">
              <a:buClr>
                <a:srgbClr val="E56B1D"/>
              </a:buClr>
              <a:buFont typeface="Arial" panose="020B0604020202020204" pitchFamily="34" charset="0"/>
              <a:buChar char="•"/>
              <a:defRPr/>
            </a:lvl1pPr>
            <a:lvl2pPr>
              <a:buClr>
                <a:srgbClr val="E56B1D"/>
              </a:buClr>
              <a:defRPr/>
            </a:lvl2pPr>
            <a:lvl3pPr>
              <a:buClr>
                <a:srgbClr val="E56B1D"/>
              </a:buClr>
              <a:defRPr/>
            </a:lvl3pPr>
            <a:lvl4pPr>
              <a:buClr>
                <a:srgbClr val="E56B1D"/>
              </a:buClr>
              <a:defRPr/>
            </a:lvl4pPr>
            <a:lvl5pPr>
              <a:buClr>
                <a:srgbClr val="E56B1D"/>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Rectangle 2">
            <a:extLst>
              <a:ext uri="{FF2B5EF4-FFF2-40B4-BE49-F238E27FC236}">
                <a16:creationId xmlns:a16="http://schemas.microsoft.com/office/drawing/2014/main" id="{6112BC8F-382E-849B-232E-831C385A590F}"/>
              </a:ext>
            </a:extLst>
          </p:cNvPr>
          <p:cNvSpPr/>
          <p:nvPr userDrawn="1"/>
        </p:nvSpPr>
        <p:spPr>
          <a:xfrm rot="16200000">
            <a:off x="4876237" y="-4305677"/>
            <a:ext cx="305925" cy="8917278"/>
          </a:xfrm>
          <a:prstGeom prst="rect">
            <a:avLst/>
          </a:prstGeom>
          <a:solidFill>
            <a:srgbClr val="E56B1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40" dirty="0"/>
          </a:p>
        </p:txBody>
      </p:sp>
    </p:spTree>
    <p:extLst>
      <p:ext uri="{BB962C8B-B14F-4D97-AF65-F5344CB8AC3E}">
        <p14:creationId xmlns:p14="http://schemas.microsoft.com/office/powerpoint/2010/main" val="4093476570"/>
      </p:ext>
    </p:extLst>
  </p:cSld>
  <p:clrMapOvr>
    <a:masterClrMapping/>
  </p:clrMapOvr>
  <p:extLst>
    <p:ext uri="{DCECCB84-F9BA-43D5-87BE-67443E8EF086}">
      <p15:sldGuideLst xmlns:p15="http://schemas.microsoft.com/office/powerpoint/2012/main">
        <p15:guide id="1" orient="horz" pos="2448" userDrawn="1">
          <p15:clr>
            <a:srgbClr val="FBAE40"/>
          </p15:clr>
        </p15:guide>
        <p15:guide id="2" pos="3168"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One Content (No Pho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1515" y="413810"/>
            <a:ext cx="8796324" cy="1060704"/>
          </a:xfrm>
        </p:spPr>
        <p:txBody>
          <a:bodyPr/>
          <a:lstStyle/>
          <a:p>
            <a:r>
              <a:rPr lang="en-US" dirty="0"/>
              <a:t>CLICK TO EDIT MASTER TITLE STYLE</a:t>
            </a:r>
          </a:p>
        </p:txBody>
      </p:sp>
      <p:sp>
        <p:nvSpPr>
          <p:cNvPr id="5" name="Content Placeholder 2">
            <a:extLst>
              <a:ext uri="{FF2B5EF4-FFF2-40B4-BE49-F238E27FC236}">
                <a16:creationId xmlns:a16="http://schemas.microsoft.com/office/drawing/2014/main" id="{829B213A-2E7F-F92A-CDA0-F2743CAC1F31}"/>
              </a:ext>
            </a:extLst>
          </p:cNvPr>
          <p:cNvSpPr>
            <a:spLocks noGrp="1"/>
          </p:cNvSpPr>
          <p:nvPr>
            <p:ph sz="half" idx="10"/>
          </p:nvPr>
        </p:nvSpPr>
        <p:spPr>
          <a:xfrm>
            <a:off x="691515" y="1896894"/>
            <a:ext cx="8796324" cy="5094139"/>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4">
            <a:extLst>
              <a:ext uri="{FF2B5EF4-FFF2-40B4-BE49-F238E27FC236}">
                <a16:creationId xmlns:a16="http://schemas.microsoft.com/office/drawing/2014/main" id="{A52CC1FA-8A0F-0F36-C2B7-47E3F91D0D25}"/>
              </a:ext>
            </a:extLst>
          </p:cNvPr>
          <p:cNvSpPr>
            <a:spLocks noGrp="1"/>
          </p:cNvSpPr>
          <p:nvPr>
            <p:ph type="body" sz="quarter" idx="11"/>
          </p:nvPr>
        </p:nvSpPr>
        <p:spPr>
          <a:xfrm>
            <a:off x="692149" y="1533157"/>
            <a:ext cx="8793711" cy="295644"/>
          </a:xfrm>
        </p:spPr>
        <p:txBody>
          <a:bodyPr/>
          <a:lstStyle>
            <a:lvl1pPr>
              <a:defRPr sz="1600" b="1">
                <a:solidFill>
                  <a:schemeClr val="accent1"/>
                </a:solidFill>
              </a:defRPr>
            </a:lvl1pPr>
          </a:lstStyle>
          <a:p>
            <a:pPr lvl="0"/>
            <a:r>
              <a:rPr lang="en-US"/>
              <a:t>Click to edit Master text styles</a:t>
            </a:r>
          </a:p>
        </p:txBody>
      </p:sp>
      <p:sp>
        <p:nvSpPr>
          <p:cNvPr id="4" name="Rectangle 3">
            <a:extLst>
              <a:ext uri="{FF2B5EF4-FFF2-40B4-BE49-F238E27FC236}">
                <a16:creationId xmlns:a16="http://schemas.microsoft.com/office/drawing/2014/main" id="{1ABBFC95-588F-4049-6413-C178D20112E8}"/>
              </a:ext>
            </a:extLst>
          </p:cNvPr>
          <p:cNvSpPr/>
          <p:nvPr userDrawn="1"/>
        </p:nvSpPr>
        <p:spPr>
          <a:xfrm rot="16200000">
            <a:off x="4876237" y="-4305677"/>
            <a:ext cx="305925" cy="8917278"/>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40" dirty="0"/>
          </a:p>
        </p:txBody>
      </p:sp>
    </p:spTree>
    <p:extLst>
      <p:ext uri="{BB962C8B-B14F-4D97-AF65-F5344CB8AC3E}">
        <p14:creationId xmlns:p14="http://schemas.microsoft.com/office/powerpoint/2010/main" val="2608486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ntent Vt (No Photo)">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6" name="Text Placeholder 4">
            <a:extLst>
              <a:ext uri="{FF2B5EF4-FFF2-40B4-BE49-F238E27FC236}">
                <a16:creationId xmlns:a16="http://schemas.microsoft.com/office/drawing/2014/main" id="{5100F2BE-FCB7-0D63-1AA5-8FB3555BBD20}"/>
              </a:ext>
            </a:extLst>
          </p:cNvPr>
          <p:cNvSpPr>
            <a:spLocks noGrp="1"/>
          </p:cNvSpPr>
          <p:nvPr>
            <p:ph type="body" sz="quarter" idx="11"/>
          </p:nvPr>
        </p:nvSpPr>
        <p:spPr>
          <a:xfrm>
            <a:off x="692150" y="1543050"/>
            <a:ext cx="4273550" cy="295644"/>
          </a:xfrm>
        </p:spPr>
        <p:txBody>
          <a:bodyPr/>
          <a:lstStyle>
            <a:lvl1pPr>
              <a:defRPr sz="1600" b="1">
                <a:solidFill>
                  <a:schemeClr val="accent1"/>
                </a:solidFill>
              </a:defRPr>
            </a:lvl1pPr>
          </a:lstStyle>
          <a:p>
            <a:pPr lvl="0"/>
            <a:r>
              <a:rPr lang="en-US"/>
              <a:t>Click to edit Master text styles</a:t>
            </a:r>
          </a:p>
        </p:txBody>
      </p:sp>
      <p:sp>
        <p:nvSpPr>
          <p:cNvPr id="8" name="Text Placeholder 4">
            <a:extLst>
              <a:ext uri="{FF2B5EF4-FFF2-40B4-BE49-F238E27FC236}">
                <a16:creationId xmlns:a16="http://schemas.microsoft.com/office/drawing/2014/main" id="{AC2657BD-872C-5775-70F4-E4750D129D54}"/>
              </a:ext>
            </a:extLst>
          </p:cNvPr>
          <p:cNvSpPr>
            <a:spLocks noGrp="1"/>
          </p:cNvSpPr>
          <p:nvPr>
            <p:ph type="body" sz="quarter" idx="13"/>
          </p:nvPr>
        </p:nvSpPr>
        <p:spPr>
          <a:xfrm>
            <a:off x="5092065" y="1543050"/>
            <a:ext cx="4273550" cy="295644"/>
          </a:xfrm>
        </p:spPr>
        <p:txBody>
          <a:bodyPr/>
          <a:lstStyle>
            <a:lvl1pPr>
              <a:defRPr sz="1600" b="1">
                <a:solidFill>
                  <a:schemeClr val="accent1"/>
                </a:solidFill>
              </a:defRPr>
            </a:lvl1pPr>
          </a:lstStyle>
          <a:p>
            <a:pPr lvl="0"/>
            <a:r>
              <a:rPr lang="en-US"/>
              <a:t>Click to edit Master text styles</a:t>
            </a:r>
          </a:p>
        </p:txBody>
      </p:sp>
      <p:sp>
        <p:nvSpPr>
          <p:cNvPr id="9" name="Content Placeholder 2">
            <a:extLst>
              <a:ext uri="{FF2B5EF4-FFF2-40B4-BE49-F238E27FC236}">
                <a16:creationId xmlns:a16="http://schemas.microsoft.com/office/drawing/2014/main" id="{6C83A369-7A21-8D12-38FF-4F1E03EAC23E}"/>
              </a:ext>
            </a:extLst>
          </p:cNvPr>
          <p:cNvSpPr>
            <a:spLocks noGrp="1"/>
          </p:cNvSpPr>
          <p:nvPr>
            <p:ph sz="half" idx="10"/>
          </p:nvPr>
        </p:nvSpPr>
        <p:spPr>
          <a:xfrm>
            <a:off x="691515" y="1906787"/>
            <a:ext cx="4274820" cy="5084246"/>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a:extLst>
              <a:ext uri="{FF2B5EF4-FFF2-40B4-BE49-F238E27FC236}">
                <a16:creationId xmlns:a16="http://schemas.microsoft.com/office/drawing/2014/main" id="{39A4B1A2-BED3-37E7-A477-FAD319BC1A48}"/>
              </a:ext>
            </a:extLst>
          </p:cNvPr>
          <p:cNvSpPr>
            <a:spLocks noGrp="1"/>
          </p:cNvSpPr>
          <p:nvPr>
            <p:ph sz="half" idx="12"/>
          </p:nvPr>
        </p:nvSpPr>
        <p:spPr>
          <a:xfrm>
            <a:off x="5091430" y="1906787"/>
            <a:ext cx="4274820" cy="5084246"/>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Rectangle 2">
            <a:extLst>
              <a:ext uri="{FF2B5EF4-FFF2-40B4-BE49-F238E27FC236}">
                <a16:creationId xmlns:a16="http://schemas.microsoft.com/office/drawing/2014/main" id="{62C96059-C776-B9F1-FB31-37C3CDF5D7A1}"/>
              </a:ext>
            </a:extLst>
          </p:cNvPr>
          <p:cNvSpPr/>
          <p:nvPr userDrawn="1"/>
        </p:nvSpPr>
        <p:spPr>
          <a:xfrm rot="16200000">
            <a:off x="4876237" y="-4305677"/>
            <a:ext cx="305925" cy="8917278"/>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40" dirty="0"/>
          </a:p>
        </p:txBody>
      </p:sp>
    </p:spTree>
    <p:extLst>
      <p:ext uri="{BB962C8B-B14F-4D97-AF65-F5344CB8AC3E}">
        <p14:creationId xmlns:p14="http://schemas.microsoft.com/office/powerpoint/2010/main" val="31080857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wo Content Vt (Partial Photo)">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91686F2-D812-512E-70A7-F34590977D57}"/>
              </a:ext>
            </a:extLst>
          </p:cNvPr>
          <p:cNvSpPr/>
          <p:nvPr userDrawn="1"/>
        </p:nvSpPr>
        <p:spPr>
          <a:xfrm rot="16200000">
            <a:off x="5691186" y="3405187"/>
            <a:ext cx="7772401" cy="962024"/>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40" dirty="0"/>
          </a:p>
        </p:txBody>
      </p:sp>
      <p:sp>
        <p:nvSpPr>
          <p:cNvPr id="2" name="Title 1"/>
          <p:cNvSpPr>
            <a:spLocks noGrp="1"/>
          </p:cNvSpPr>
          <p:nvPr>
            <p:ph type="title" hasCustomPrompt="1"/>
          </p:nvPr>
        </p:nvSpPr>
        <p:spPr>
          <a:xfrm>
            <a:off x="691515" y="413810"/>
            <a:ext cx="8204301" cy="1060704"/>
          </a:xfrm>
        </p:spPr>
        <p:txBody>
          <a:bodyPr/>
          <a:lstStyle/>
          <a:p>
            <a:r>
              <a:rPr lang="en-US" dirty="0"/>
              <a:t>CLICK TO EDIT MASTER TITLE STYLE</a:t>
            </a:r>
          </a:p>
        </p:txBody>
      </p:sp>
      <p:sp>
        <p:nvSpPr>
          <p:cNvPr id="6" name="Text Placeholder 4">
            <a:extLst>
              <a:ext uri="{FF2B5EF4-FFF2-40B4-BE49-F238E27FC236}">
                <a16:creationId xmlns:a16="http://schemas.microsoft.com/office/drawing/2014/main" id="{5100F2BE-FCB7-0D63-1AA5-8FB3555BBD20}"/>
              </a:ext>
            </a:extLst>
          </p:cNvPr>
          <p:cNvSpPr>
            <a:spLocks noGrp="1"/>
          </p:cNvSpPr>
          <p:nvPr>
            <p:ph type="body" sz="quarter" idx="11"/>
          </p:nvPr>
        </p:nvSpPr>
        <p:spPr>
          <a:xfrm>
            <a:off x="692150" y="1543050"/>
            <a:ext cx="4146588" cy="295644"/>
          </a:xfrm>
        </p:spPr>
        <p:txBody>
          <a:bodyPr/>
          <a:lstStyle>
            <a:lvl1pPr>
              <a:defRPr sz="1600" b="1">
                <a:solidFill>
                  <a:schemeClr val="accent1"/>
                </a:solidFill>
              </a:defRPr>
            </a:lvl1pPr>
          </a:lstStyle>
          <a:p>
            <a:pPr lvl="0"/>
            <a:r>
              <a:rPr lang="en-US"/>
              <a:t>Click to edit Master text styles</a:t>
            </a:r>
          </a:p>
        </p:txBody>
      </p:sp>
      <p:sp>
        <p:nvSpPr>
          <p:cNvPr id="8" name="Text Placeholder 4">
            <a:extLst>
              <a:ext uri="{FF2B5EF4-FFF2-40B4-BE49-F238E27FC236}">
                <a16:creationId xmlns:a16="http://schemas.microsoft.com/office/drawing/2014/main" id="{AC2657BD-872C-5775-70F4-E4750D129D54}"/>
              </a:ext>
            </a:extLst>
          </p:cNvPr>
          <p:cNvSpPr>
            <a:spLocks noGrp="1"/>
          </p:cNvSpPr>
          <p:nvPr>
            <p:ph type="body" sz="quarter" idx="13"/>
          </p:nvPr>
        </p:nvSpPr>
        <p:spPr>
          <a:xfrm>
            <a:off x="4962562" y="1543050"/>
            <a:ext cx="3933254" cy="295644"/>
          </a:xfrm>
        </p:spPr>
        <p:txBody>
          <a:bodyPr/>
          <a:lstStyle>
            <a:lvl1pPr>
              <a:defRPr sz="1600" b="1">
                <a:solidFill>
                  <a:schemeClr val="accent1"/>
                </a:solidFill>
              </a:defRPr>
            </a:lvl1pPr>
          </a:lstStyle>
          <a:p>
            <a:pPr lvl="0"/>
            <a:r>
              <a:rPr lang="en-US"/>
              <a:t>Click to edit Master text styles</a:t>
            </a:r>
          </a:p>
        </p:txBody>
      </p:sp>
      <p:sp>
        <p:nvSpPr>
          <p:cNvPr id="9" name="Content Placeholder 2">
            <a:extLst>
              <a:ext uri="{FF2B5EF4-FFF2-40B4-BE49-F238E27FC236}">
                <a16:creationId xmlns:a16="http://schemas.microsoft.com/office/drawing/2014/main" id="{6C83A369-7A21-8D12-38FF-4F1E03EAC23E}"/>
              </a:ext>
            </a:extLst>
          </p:cNvPr>
          <p:cNvSpPr>
            <a:spLocks noGrp="1"/>
          </p:cNvSpPr>
          <p:nvPr>
            <p:ph sz="half" idx="10"/>
          </p:nvPr>
        </p:nvSpPr>
        <p:spPr>
          <a:xfrm>
            <a:off x="691515" y="1906787"/>
            <a:ext cx="4147820" cy="5084246"/>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a:extLst>
              <a:ext uri="{FF2B5EF4-FFF2-40B4-BE49-F238E27FC236}">
                <a16:creationId xmlns:a16="http://schemas.microsoft.com/office/drawing/2014/main" id="{39A4B1A2-BED3-37E7-A477-FAD319BC1A48}"/>
              </a:ext>
            </a:extLst>
          </p:cNvPr>
          <p:cNvSpPr>
            <a:spLocks noGrp="1"/>
          </p:cNvSpPr>
          <p:nvPr>
            <p:ph sz="half" idx="12"/>
          </p:nvPr>
        </p:nvSpPr>
        <p:spPr>
          <a:xfrm>
            <a:off x="4961927" y="1906787"/>
            <a:ext cx="3934423" cy="3398638"/>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Picture Placeholder 3">
            <a:extLst>
              <a:ext uri="{FF2B5EF4-FFF2-40B4-BE49-F238E27FC236}">
                <a16:creationId xmlns:a16="http://schemas.microsoft.com/office/drawing/2014/main" id="{CB60802D-AB98-F1BA-846E-6B14B8B08719}"/>
              </a:ext>
            </a:extLst>
          </p:cNvPr>
          <p:cNvSpPr>
            <a:spLocks noGrp="1"/>
          </p:cNvSpPr>
          <p:nvPr>
            <p:ph type="pic" sz="quarter" idx="14"/>
          </p:nvPr>
        </p:nvSpPr>
        <p:spPr>
          <a:xfrm>
            <a:off x="4961927" y="5441314"/>
            <a:ext cx="5096473" cy="2331086"/>
          </a:xfrm>
        </p:spPr>
        <p:txBody>
          <a:bodyPr/>
          <a:lstStyle/>
          <a:p>
            <a:r>
              <a:rPr lang="en-US"/>
              <a:t>Click icon to add picture</a:t>
            </a:r>
            <a:endParaRPr lang="en-US" dirty="0"/>
          </a:p>
        </p:txBody>
      </p:sp>
    </p:spTree>
    <p:extLst>
      <p:ext uri="{BB962C8B-B14F-4D97-AF65-F5344CB8AC3E}">
        <p14:creationId xmlns:p14="http://schemas.microsoft.com/office/powerpoint/2010/main" val="25634232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hree Content (No Photo)">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8" name="Text Placeholder 4">
            <a:extLst>
              <a:ext uri="{FF2B5EF4-FFF2-40B4-BE49-F238E27FC236}">
                <a16:creationId xmlns:a16="http://schemas.microsoft.com/office/drawing/2014/main" id="{12BABFFD-C505-941D-6C56-99E3AA6400C0}"/>
              </a:ext>
            </a:extLst>
          </p:cNvPr>
          <p:cNvSpPr>
            <a:spLocks noGrp="1"/>
          </p:cNvSpPr>
          <p:nvPr>
            <p:ph type="body" sz="quarter" idx="13"/>
          </p:nvPr>
        </p:nvSpPr>
        <p:spPr>
          <a:xfrm>
            <a:off x="3617568" y="1543050"/>
            <a:ext cx="2821843" cy="295644"/>
          </a:xfrm>
        </p:spPr>
        <p:txBody>
          <a:bodyPr/>
          <a:lstStyle>
            <a:lvl1pPr>
              <a:defRPr sz="1600" b="1">
                <a:solidFill>
                  <a:schemeClr val="accent1"/>
                </a:solidFill>
              </a:defRPr>
            </a:lvl1pPr>
          </a:lstStyle>
          <a:p>
            <a:pPr lvl="0"/>
            <a:r>
              <a:rPr lang="en-US"/>
              <a:t>Click to edit Master text styles</a:t>
            </a:r>
          </a:p>
        </p:txBody>
      </p:sp>
      <p:sp>
        <p:nvSpPr>
          <p:cNvPr id="13" name="Text Placeholder 4">
            <a:extLst>
              <a:ext uri="{FF2B5EF4-FFF2-40B4-BE49-F238E27FC236}">
                <a16:creationId xmlns:a16="http://schemas.microsoft.com/office/drawing/2014/main" id="{594BD860-88AC-2F6C-DAA7-5AA83C0E00B7}"/>
              </a:ext>
            </a:extLst>
          </p:cNvPr>
          <p:cNvSpPr>
            <a:spLocks noGrp="1"/>
          </p:cNvSpPr>
          <p:nvPr>
            <p:ph type="body" sz="quarter" idx="11"/>
          </p:nvPr>
        </p:nvSpPr>
        <p:spPr>
          <a:xfrm>
            <a:off x="692150" y="1543050"/>
            <a:ext cx="2821843" cy="295644"/>
          </a:xfrm>
        </p:spPr>
        <p:txBody>
          <a:bodyPr/>
          <a:lstStyle>
            <a:lvl1pPr>
              <a:defRPr sz="1600" b="1">
                <a:solidFill>
                  <a:schemeClr val="accent1"/>
                </a:solidFill>
              </a:defRPr>
            </a:lvl1pPr>
          </a:lstStyle>
          <a:p>
            <a:pPr lvl="0"/>
            <a:r>
              <a:rPr lang="en-US"/>
              <a:t>Click to edit Master text styles</a:t>
            </a:r>
          </a:p>
        </p:txBody>
      </p:sp>
      <p:sp>
        <p:nvSpPr>
          <p:cNvPr id="14" name="Content Placeholder 2">
            <a:extLst>
              <a:ext uri="{FF2B5EF4-FFF2-40B4-BE49-F238E27FC236}">
                <a16:creationId xmlns:a16="http://schemas.microsoft.com/office/drawing/2014/main" id="{4CF97167-B540-5270-58F9-38168809091E}"/>
              </a:ext>
            </a:extLst>
          </p:cNvPr>
          <p:cNvSpPr>
            <a:spLocks noGrp="1"/>
          </p:cNvSpPr>
          <p:nvPr>
            <p:ph sz="half" idx="12"/>
          </p:nvPr>
        </p:nvSpPr>
        <p:spPr>
          <a:xfrm>
            <a:off x="691515" y="1906787"/>
            <a:ext cx="2822682" cy="5084246"/>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886BC34A-B1C3-DD37-A936-EA8233E7AA3F}"/>
              </a:ext>
            </a:extLst>
          </p:cNvPr>
          <p:cNvSpPr>
            <a:spLocks noGrp="1"/>
          </p:cNvSpPr>
          <p:nvPr>
            <p:ph sz="half" idx="14"/>
          </p:nvPr>
        </p:nvSpPr>
        <p:spPr>
          <a:xfrm>
            <a:off x="3616933" y="1906787"/>
            <a:ext cx="2822682" cy="5084246"/>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4">
            <a:extLst>
              <a:ext uri="{FF2B5EF4-FFF2-40B4-BE49-F238E27FC236}">
                <a16:creationId xmlns:a16="http://schemas.microsoft.com/office/drawing/2014/main" id="{675E8309-EE6D-4B77-AC4D-1560E7D03E95}"/>
              </a:ext>
            </a:extLst>
          </p:cNvPr>
          <p:cNvSpPr>
            <a:spLocks noGrp="1"/>
          </p:cNvSpPr>
          <p:nvPr>
            <p:ph type="body" sz="quarter" idx="15"/>
          </p:nvPr>
        </p:nvSpPr>
        <p:spPr>
          <a:xfrm>
            <a:off x="6542986" y="1543050"/>
            <a:ext cx="2821843" cy="295644"/>
          </a:xfrm>
        </p:spPr>
        <p:txBody>
          <a:bodyPr/>
          <a:lstStyle>
            <a:lvl1pPr>
              <a:defRPr sz="1600" b="1">
                <a:solidFill>
                  <a:schemeClr val="accent1"/>
                </a:solidFill>
              </a:defRPr>
            </a:lvl1pPr>
          </a:lstStyle>
          <a:p>
            <a:pPr lvl="0"/>
            <a:r>
              <a:rPr lang="en-US"/>
              <a:t>Click to edit Master text styles</a:t>
            </a:r>
          </a:p>
        </p:txBody>
      </p:sp>
      <p:sp>
        <p:nvSpPr>
          <p:cNvPr id="17" name="Content Placeholder 2">
            <a:extLst>
              <a:ext uri="{FF2B5EF4-FFF2-40B4-BE49-F238E27FC236}">
                <a16:creationId xmlns:a16="http://schemas.microsoft.com/office/drawing/2014/main" id="{B237CE83-1E27-5BB9-7837-D1BF9D8FB77F}"/>
              </a:ext>
            </a:extLst>
          </p:cNvPr>
          <p:cNvSpPr>
            <a:spLocks noGrp="1"/>
          </p:cNvSpPr>
          <p:nvPr>
            <p:ph sz="half" idx="16"/>
          </p:nvPr>
        </p:nvSpPr>
        <p:spPr>
          <a:xfrm>
            <a:off x="6542351" y="1906787"/>
            <a:ext cx="2822682" cy="5084246"/>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Rectangle 2">
            <a:extLst>
              <a:ext uri="{FF2B5EF4-FFF2-40B4-BE49-F238E27FC236}">
                <a16:creationId xmlns:a16="http://schemas.microsoft.com/office/drawing/2014/main" id="{DB5AD6A3-E40F-3B30-448F-1393AAA76021}"/>
              </a:ext>
            </a:extLst>
          </p:cNvPr>
          <p:cNvSpPr/>
          <p:nvPr userDrawn="1"/>
        </p:nvSpPr>
        <p:spPr>
          <a:xfrm rot="16200000">
            <a:off x="4876237" y="-4305677"/>
            <a:ext cx="305925" cy="8917278"/>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40" dirty="0"/>
          </a:p>
        </p:txBody>
      </p:sp>
    </p:spTree>
    <p:extLst>
      <p:ext uri="{BB962C8B-B14F-4D97-AF65-F5344CB8AC3E}">
        <p14:creationId xmlns:p14="http://schemas.microsoft.com/office/powerpoint/2010/main" val="13393220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Four Content (No Photo)">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516D9A3-A19A-8ECA-3E9B-7360C0995862}"/>
              </a:ext>
            </a:extLst>
          </p:cNvPr>
          <p:cNvSpPr>
            <a:spLocks noGrp="1"/>
          </p:cNvSpPr>
          <p:nvPr>
            <p:ph type="title" hasCustomPrompt="1"/>
          </p:nvPr>
        </p:nvSpPr>
        <p:spPr>
          <a:xfrm>
            <a:off x="691515" y="413810"/>
            <a:ext cx="8675370" cy="1060704"/>
          </a:xfrm>
        </p:spPr>
        <p:txBody>
          <a:bodyPr/>
          <a:lstStyle/>
          <a:p>
            <a:r>
              <a:rPr lang="en-US" dirty="0"/>
              <a:t>CLICK TO EDIT MASTER TITLE STYLE</a:t>
            </a:r>
          </a:p>
        </p:txBody>
      </p:sp>
      <p:sp>
        <p:nvSpPr>
          <p:cNvPr id="5" name="Content Placeholder 2">
            <a:extLst>
              <a:ext uri="{FF2B5EF4-FFF2-40B4-BE49-F238E27FC236}">
                <a16:creationId xmlns:a16="http://schemas.microsoft.com/office/drawing/2014/main" id="{F004A258-41FB-FAAE-452B-6B43A2CD577D}"/>
              </a:ext>
            </a:extLst>
          </p:cNvPr>
          <p:cNvSpPr>
            <a:spLocks noGrp="1"/>
          </p:cNvSpPr>
          <p:nvPr>
            <p:ph sz="half" idx="1"/>
          </p:nvPr>
        </p:nvSpPr>
        <p:spPr>
          <a:xfrm>
            <a:off x="691515" y="1906788"/>
            <a:ext cx="4274820" cy="2244368"/>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4">
            <a:extLst>
              <a:ext uri="{FF2B5EF4-FFF2-40B4-BE49-F238E27FC236}">
                <a16:creationId xmlns:a16="http://schemas.microsoft.com/office/drawing/2014/main" id="{B5C69516-8657-12E3-2EB8-FF8D5EBCA3D9}"/>
              </a:ext>
            </a:extLst>
          </p:cNvPr>
          <p:cNvSpPr>
            <a:spLocks noGrp="1"/>
          </p:cNvSpPr>
          <p:nvPr>
            <p:ph type="body" sz="quarter" idx="10"/>
          </p:nvPr>
        </p:nvSpPr>
        <p:spPr>
          <a:xfrm>
            <a:off x="692150" y="1543051"/>
            <a:ext cx="4273550" cy="295644"/>
          </a:xfrm>
        </p:spPr>
        <p:txBody>
          <a:bodyPr/>
          <a:lstStyle>
            <a:lvl1pPr>
              <a:defRPr sz="1600" b="1">
                <a:solidFill>
                  <a:schemeClr val="accent1"/>
                </a:solidFill>
              </a:defRPr>
            </a:lvl1pPr>
          </a:lstStyle>
          <a:p>
            <a:pPr lvl="0"/>
            <a:r>
              <a:rPr lang="en-US"/>
              <a:t>Click to edit Master text styles</a:t>
            </a:r>
          </a:p>
        </p:txBody>
      </p:sp>
      <p:sp>
        <p:nvSpPr>
          <p:cNvPr id="11" name="Content Placeholder 2">
            <a:extLst>
              <a:ext uri="{FF2B5EF4-FFF2-40B4-BE49-F238E27FC236}">
                <a16:creationId xmlns:a16="http://schemas.microsoft.com/office/drawing/2014/main" id="{B3ED8793-B6F6-0DDE-D4CD-74CE495DC2D9}"/>
              </a:ext>
            </a:extLst>
          </p:cNvPr>
          <p:cNvSpPr>
            <a:spLocks noGrp="1"/>
          </p:cNvSpPr>
          <p:nvPr>
            <p:ph sz="half" idx="11"/>
          </p:nvPr>
        </p:nvSpPr>
        <p:spPr>
          <a:xfrm>
            <a:off x="5091430" y="1906788"/>
            <a:ext cx="4274820" cy="2244368"/>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4">
            <a:extLst>
              <a:ext uri="{FF2B5EF4-FFF2-40B4-BE49-F238E27FC236}">
                <a16:creationId xmlns:a16="http://schemas.microsoft.com/office/drawing/2014/main" id="{3D804252-D091-323A-4383-2612B94BA47E}"/>
              </a:ext>
            </a:extLst>
          </p:cNvPr>
          <p:cNvSpPr>
            <a:spLocks noGrp="1"/>
          </p:cNvSpPr>
          <p:nvPr>
            <p:ph type="body" sz="quarter" idx="12"/>
          </p:nvPr>
        </p:nvSpPr>
        <p:spPr>
          <a:xfrm>
            <a:off x="5092065" y="1543051"/>
            <a:ext cx="4273550" cy="295644"/>
          </a:xfrm>
        </p:spPr>
        <p:txBody>
          <a:bodyPr/>
          <a:lstStyle>
            <a:lvl1pPr>
              <a:defRPr sz="1600" b="1">
                <a:solidFill>
                  <a:schemeClr val="accent1"/>
                </a:solidFill>
              </a:defRPr>
            </a:lvl1pPr>
          </a:lstStyle>
          <a:p>
            <a:pPr lvl="0"/>
            <a:r>
              <a:rPr lang="en-US"/>
              <a:t>Click to edit Master text styles</a:t>
            </a:r>
          </a:p>
        </p:txBody>
      </p:sp>
      <p:sp>
        <p:nvSpPr>
          <p:cNvPr id="13" name="Content Placeholder 2">
            <a:extLst>
              <a:ext uri="{FF2B5EF4-FFF2-40B4-BE49-F238E27FC236}">
                <a16:creationId xmlns:a16="http://schemas.microsoft.com/office/drawing/2014/main" id="{F427D3C8-C8CF-5863-88BE-D9BBC97CCD2A}"/>
              </a:ext>
            </a:extLst>
          </p:cNvPr>
          <p:cNvSpPr>
            <a:spLocks noGrp="1"/>
          </p:cNvSpPr>
          <p:nvPr>
            <p:ph sz="half" idx="13"/>
          </p:nvPr>
        </p:nvSpPr>
        <p:spPr>
          <a:xfrm>
            <a:off x="690880" y="4799345"/>
            <a:ext cx="4274820" cy="2244368"/>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 Placeholder 4">
            <a:extLst>
              <a:ext uri="{FF2B5EF4-FFF2-40B4-BE49-F238E27FC236}">
                <a16:creationId xmlns:a16="http://schemas.microsoft.com/office/drawing/2014/main" id="{AF1A6268-57E8-66EC-0BD6-271E89A01BE3}"/>
              </a:ext>
            </a:extLst>
          </p:cNvPr>
          <p:cNvSpPr>
            <a:spLocks noGrp="1"/>
          </p:cNvSpPr>
          <p:nvPr>
            <p:ph type="body" sz="quarter" idx="14"/>
          </p:nvPr>
        </p:nvSpPr>
        <p:spPr>
          <a:xfrm>
            <a:off x="691515" y="4435608"/>
            <a:ext cx="4273550" cy="295644"/>
          </a:xfrm>
        </p:spPr>
        <p:txBody>
          <a:bodyPr/>
          <a:lstStyle>
            <a:lvl1pPr>
              <a:defRPr sz="1600" b="1">
                <a:solidFill>
                  <a:schemeClr val="accent1"/>
                </a:solidFill>
              </a:defRPr>
            </a:lvl1pPr>
          </a:lstStyle>
          <a:p>
            <a:pPr lvl="0"/>
            <a:r>
              <a:rPr lang="en-US"/>
              <a:t>Click to edit Master text styles</a:t>
            </a:r>
          </a:p>
        </p:txBody>
      </p:sp>
      <p:sp>
        <p:nvSpPr>
          <p:cNvPr id="15" name="Content Placeholder 2">
            <a:extLst>
              <a:ext uri="{FF2B5EF4-FFF2-40B4-BE49-F238E27FC236}">
                <a16:creationId xmlns:a16="http://schemas.microsoft.com/office/drawing/2014/main" id="{A65D0794-1B67-07BD-AE04-0ED8C8EB2393}"/>
              </a:ext>
            </a:extLst>
          </p:cNvPr>
          <p:cNvSpPr>
            <a:spLocks noGrp="1"/>
          </p:cNvSpPr>
          <p:nvPr>
            <p:ph sz="half" idx="15"/>
          </p:nvPr>
        </p:nvSpPr>
        <p:spPr>
          <a:xfrm>
            <a:off x="5090795" y="4799345"/>
            <a:ext cx="4274820" cy="2244368"/>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4">
            <a:extLst>
              <a:ext uri="{FF2B5EF4-FFF2-40B4-BE49-F238E27FC236}">
                <a16:creationId xmlns:a16="http://schemas.microsoft.com/office/drawing/2014/main" id="{6893D0F6-309A-584C-9652-ACFD233276EA}"/>
              </a:ext>
            </a:extLst>
          </p:cNvPr>
          <p:cNvSpPr>
            <a:spLocks noGrp="1"/>
          </p:cNvSpPr>
          <p:nvPr>
            <p:ph type="body" sz="quarter" idx="16"/>
          </p:nvPr>
        </p:nvSpPr>
        <p:spPr>
          <a:xfrm>
            <a:off x="5091430" y="4435608"/>
            <a:ext cx="4273550" cy="295644"/>
          </a:xfrm>
        </p:spPr>
        <p:txBody>
          <a:bodyPr/>
          <a:lstStyle>
            <a:lvl1pPr>
              <a:defRPr sz="1600" b="1">
                <a:solidFill>
                  <a:schemeClr val="accent1"/>
                </a:solidFill>
              </a:defRPr>
            </a:lvl1pPr>
          </a:lstStyle>
          <a:p>
            <a:pPr lvl="0"/>
            <a:r>
              <a:rPr lang="en-US"/>
              <a:t>Click to edit Master text styles</a:t>
            </a:r>
          </a:p>
        </p:txBody>
      </p:sp>
    </p:spTree>
    <p:extLst>
      <p:ext uri="{BB962C8B-B14F-4D97-AF65-F5344CB8AC3E}">
        <p14:creationId xmlns:p14="http://schemas.microsoft.com/office/powerpoint/2010/main" val="2904386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Content + Side Pho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1515" y="413810"/>
            <a:ext cx="4274820" cy="1060704"/>
          </a:xfrm>
        </p:spPr>
        <p:txBody>
          <a:bodyPr/>
          <a:lstStyle>
            <a:lvl1pPr>
              <a:defRPr cap="all" baseline="0">
                <a:solidFill>
                  <a:srgbClr val="58595B"/>
                </a:solidFill>
              </a:defRPr>
            </a:lvl1pPr>
          </a:lstStyle>
          <a:p>
            <a:r>
              <a:rPr lang="en-US" dirty="0"/>
              <a:t>CLICK TO EDIT MASTER TITLE STYLE</a:t>
            </a:r>
          </a:p>
        </p:txBody>
      </p:sp>
      <p:sp>
        <p:nvSpPr>
          <p:cNvPr id="3" name="Content Placeholder 2"/>
          <p:cNvSpPr>
            <a:spLocks noGrp="1"/>
          </p:cNvSpPr>
          <p:nvPr>
            <p:ph sz="half" idx="1"/>
          </p:nvPr>
        </p:nvSpPr>
        <p:spPr>
          <a:xfrm>
            <a:off x="691515" y="1896894"/>
            <a:ext cx="4274820" cy="5094139"/>
          </a:xfrm>
        </p:spPr>
        <p:txBody>
          <a:bodyPr/>
          <a:lstStyle>
            <a:lvl1pPr marL="171450" indent="-171450">
              <a:buClr>
                <a:srgbClr val="E56B1D"/>
              </a:buClr>
              <a:buFont typeface="Arial" panose="020B0604020202020204" pitchFamily="34" charset="0"/>
              <a:buChar char="•"/>
              <a:defRPr/>
            </a:lvl1pPr>
            <a:lvl2pPr>
              <a:buClr>
                <a:srgbClr val="E56B1D"/>
              </a:buClr>
              <a:defRPr/>
            </a:lvl2pPr>
            <a:lvl3pPr>
              <a:buClr>
                <a:srgbClr val="E56B1D"/>
              </a:buClr>
              <a:defRPr/>
            </a:lvl3pPr>
            <a:lvl4pPr>
              <a:buClr>
                <a:srgbClr val="E56B1D"/>
              </a:buClr>
              <a:defRPr/>
            </a:lvl4pPr>
            <a:lvl5pPr>
              <a:buClr>
                <a:srgbClr val="E56B1D"/>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57D35579-4F28-BE76-2BE8-7A8B285E4B15}"/>
              </a:ext>
            </a:extLst>
          </p:cNvPr>
          <p:cNvSpPr/>
          <p:nvPr userDrawn="1"/>
        </p:nvSpPr>
        <p:spPr>
          <a:xfrm>
            <a:off x="8363238" y="0"/>
            <a:ext cx="1695162" cy="7772400"/>
          </a:xfrm>
          <a:prstGeom prst="rect">
            <a:avLst/>
          </a:prstGeom>
          <a:solidFill>
            <a:srgbClr val="E56B1D"/>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40" dirty="0"/>
          </a:p>
        </p:txBody>
      </p:sp>
      <p:sp>
        <p:nvSpPr>
          <p:cNvPr id="5" name="Text Placeholder 4">
            <a:extLst>
              <a:ext uri="{FF2B5EF4-FFF2-40B4-BE49-F238E27FC236}">
                <a16:creationId xmlns:a16="http://schemas.microsoft.com/office/drawing/2014/main" id="{8C294396-D82E-8712-7BB9-B334C34D11A2}"/>
              </a:ext>
            </a:extLst>
          </p:cNvPr>
          <p:cNvSpPr>
            <a:spLocks noGrp="1"/>
          </p:cNvSpPr>
          <p:nvPr>
            <p:ph type="body" sz="quarter" idx="10"/>
          </p:nvPr>
        </p:nvSpPr>
        <p:spPr>
          <a:xfrm>
            <a:off x="692150" y="1533157"/>
            <a:ext cx="4273550" cy="295644"/>
          </a:xfrm>
        </p:spPr>
        <p:txBody>
          <a:bodyPr/>
          <a:lstStyle>
            <a:lvl1pPr>
              <a:defRPr sz="1600" b="1">
                <a:solidFill>
                  <a:srgbClr val="2D3193"/>
                </a:solidFill>
              </a:defRPr>
            </a:lvl1pPr>
          </a:lstStyle>
          <a:p>
            <a:pPr lvl="0"/>
            <a:r>
              <a:rPr lang="en-US" dirty="0"/>
              <a:t>Click to edit Master text styles</a:t>
            </a:r>
          </a:p>
        </p:txBody>
      </p:sp>
    </p:spTree>
    <p:extLst>
      <p:ext uri="{BB962C8B-B14F-4D97-AF65-F5344CB8AC3E}">
        <p14:creationId xmlns:p14="http://schemas.microsoft.com/office/powerpoint/2010/main" val="3294633655"/>
      </p:ext>
    </p:extLst>
  </p:cSld>
  <p:clrMapOvr>
    <a:masterClrMapping/>
  </p:clrMapOvr>
  <p:extLst>
    <p:ext uri="{DCECCB84-F9BA-43D5-87BE-67443E8EF086}">
      <p15:sldGuideLst xmlns:p15="http://schemas.microsoft.com/office/powerpoint/2012/main">
        <p15:guide id="1" orient="horz" pos="2448" userDrawn="1">
          <p15:clr>
            <a:srgbClr val="FBAE40"/>
          </p15:clr>
        </p15:guide>
        <p15:guide id="2" pos="3168"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Tree>
    <p:extLst>
      <p:ext uri="{BB962C8B-B14F-4D97-AF65-F5344CB8AC3E}">
        <p14:creationId xmlns:p14="http://schemas.microsoft.com/office/powerpoint/2010/main" val="35437420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98268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_Two Content Hz (No Pho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1515" y="413810"/>
            <a:ext cx="8796324" cy="1060704"/>
          </a:xfrm>
        </p:spPr>
        <p:txBody>
          <a:bodyPr/>
          <a:lstStyle/>
          <a:p>
            <a:r>
              <a:rPr lang="en-US" dirty="0"/>
              <a:t>CLICK TO EDIT MASTER TITLE STYLE</a:t>
            </a:r>
          </a:p>
        </p:txBody>
      </p:sp>
      <p:sp>
        <p:nvSpPr>
          <p:cNvPr id="3" name="Content Placeholder 2"/>
          <p:cNvSpPr>
            <a:spLocks noGrp="1"/>
          </p:cNvSpPr>
          <p:nvPr>
            <p:ph sz="half" idx="1"/>
          </p:nvPr>
        </p:nvSpPr>
        <p:spPr>
          <a:xfrm>
            <a:off x="691515" y="1533157"/>
            <a:ext cx="8796324" cy="493606"/>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9738DA8B-6A5F-F436-F010-D32A56D135D5}"/>
              </a:ext>
            </a:extLst>
          </p:cNvPr>
          <p:cNvSpPr>
            <a:spLocks noGrp="1"/>
          </p:cNvSpPr>
          <p:nvPr>
            <p:ph sz="quarter" idx="10"/>
          </p:nvPr>
        </p:nvSpPr>
        <p:spPr>
          <a:xfrm>
            <a:off x="692150" y="2100610"/>
            <a:ext cx="8796338" cy="4498154"/>
          </a:xfrm>
        </p:spPr>
        <p:txBody>
          <a:bodyPr/>
          <a:lstStyle>
            <a:lvl1pPr marL="171450" indent="-171450">
              <a:buClr>
                <a:schemeClr val="accent2"/>
              </a:buClr>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a:extLst>
              <a:ext uri="{FF2B5EF4-FFF2-40B4-BE49-F238E27FC236}">
                <a16:creationId xmlns:a16="http://schemas.microsoft.com/office/drawing/2014/main" id="{7076EF59-0C5A-D639-9B20-523BB56E16E3}"/>
              </a:ext>
            </a:extLst>
          </p:cNvPr>
          <p:cNvSpPr>
            <a:spLocks noGrp="1"/>
          </p:cNvSpPr>
          <p:nvPr>
            <p:ph sz="half" idx="11"/>
          </p:nvPr>
        </p:nvSpPr>
        <p:spPr>
          <a:xfrm>
            <a:off x="691515" y="6672336"/>
            <a:ext cx="8796324" cy="493606"/>
          </a:xfrm>
        </p:spPr>
        <p:txBody>
          <a:bodyPr/>
          <a:lstStyle>
            <a:lvl1pPr marL="0" indent="0">
              <a:buClr>
                <a:schemeClr val="accent2"/>
              </a:buClr>
              <a:buFont typeface="Arial" panose="020B0604020202020204" pitchFamily="34" charset="0"/>
              <a:buNone/>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3">
            <a:extLst>
              <a:ext uri="{FF2B5EF4-FFF2-40B4-BE49-F238E27FC236}">
                <a16:creationId xmlns:a16="http://schemas.microsoft.com/office/drawing/2014/main" id="{3356B4EA-50C8-D9C7-8146-D1F179E5740A}"/>
              </a:ext>
            </a:extLst>
          </p:cNvPr>
          <p:cNvSpPr/>
          <p:nvPr userDrawn="1"/>
        </p:nvSpPr>
        <p:spPr>
          <a:xfrm rot="16200000">
            <a:off x="4876237" y="-4305677"/>
            <a:ext cx="305925" cy="8917278"/>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40" dirty="0"/>
          </a:p>
        </p:txBody>
      </p:sp>
    </p:spTree>
    <p:extLst>
      <p:ext uri="{BB962C8B-B14F-4D97-AF65-F5344CB8AC3E}">
        <p14:creationId xmlns:p14="http://schemas.microsoft.com/office/powerpoint/2010/main" val="3385182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One Content + Side Photo (No Sub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1515" y="413810"/>
            <a:ext cx="4274820" cy="1060704"/>
          </a:xfrm>
        </p:spPr>
        <p:txBody>
          <a:bodyPr/>
          <a:lstStyle>
            <a:lvl1pPr>
              <a:defRPr cap="all" baseline="0">
                <a:solidFill>
                  <a:srgbClr val="58595B"/>
                </a:solidFill>
              </a:defRPr>
            </a:lvl1pPr>
          </a:lstStyle>
          <a:p>
            <a:r>
              <a:rPr lang="en-US" dirty="0"/>
              <a:t>CLICK TO EDIT MASTER TITLE STYLE</a:t>
            </a:r>
          </a:p>
        </p:txBody>
      </p:sp>
      <p:sp>
        <p:nvSpPr>
          <p:cNvPr id="3" name="Content Placeholder 2"/>
          <p:cNvSpPr>
            <a:spLocks noGrp="1"/>
          </p:cNvSpPr>
          <p:nvPr>
            <p:ph sz="half" idx="1"/>
          </p:nvPr>
        </p:nvSpPr>
        <p:spPr>
          <a:xfrm>
            <a:off x="691515" y="1562196"/>
            <a:ext cx="4274820" cy="5094139"/>
          </a:xfrm>
        </p:spPr>
        <p:txBody>
          <a:bodyPr/>
          <a:lstStyle>
            <a:lvl1pPr marL="171450" indent="-171450">
              <a:buClr>
                <a:srgbClr val="E56B1D"/>
              </a:buClr>
              <a:buFont typeface="Arial" panose="020B0604020202020204" pitchFamily="34" charset="0"/>
              <a:buChar char="•"/>
              <a:defRPr/>
            </a:lvl1pPr>
            <a:lvl2pPr>
              <a:buClr>
                <a:srgbClr val="E56B1D"/>
              </a:buClr>
              <a:defRPr/>
            </a:lvl2pPr>
            <a:lvl3pPr>
              <a:buClr>
                <a:srgbClr val="E56B1D"/>
              </a:buClr>
              <a:defRPr/>
            </a:lvl3pPr>
            <a:lvl4pPr>
              <a:buClr>
                <a:srgbClr val="E56B1D"/>
              </a:buClr>
              <a:defRPr/>
            </a:lvl4pPr>
            <a:lvl5pPr>
              <a:buClr>
                <a:srgbClr val="E56B1D"/>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57D35579-4F28-BE76-2BE8-7A8B285E4B15}"/>
              </a:ext>
            </a:extLst>
          </p:cNvPr>
          <p:cNvSpPr/>
          <p:nvPr userDrawn="1"/>
        </p:nvSpPr>
        <p:spPr>
          <a:xfrm>
            <a:off x="8363238" y="0"/>
            <a:ext cx="1695162" cy="7772400"/>
          </a:xfrm>
          <a:prstGeom prst="rect">
            <a:avLst/>
          </a:prstGeom>
          <a:solidFill>
            <a:srgbClr val="E56B1D"/>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40" dirty="0"/>
          </a:p>
        </p:txBody>
      </p:sp>
    </p:spTree>
    <p:extLst>
      <p:ext uri="{BB962C8B-B14F-4D97-AF65-F5344CB8AC3E}">
        <p14:creationId xmlns:p14="http://schemas.microsoft.com/office/powerpoint/2010/main" val="340931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Two Content (No Sub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1515" y="413810"/>
            <a:ext cx="7104452" cy="1060704"/>
          </a:xfrm>
        </p:spPr>
        <p:txBody>
          <a:bodyPr/>
          <a:lstStyle>
            <a:lvl1pPr>
              <a:defRPr cap="all" baseline="0">
                <a:solidFill>
                  <a:srgbClr val="58595B"/>
                </a:solidFill>
              </a:defRPr>
            </a:lvl1pPr>
          </a:lstStyle>
          <a:p>
            <a:r>
              <a:rPr lang="en-US" dirty="0"/>
              <a:t>CLICK TO EDIT MASTER TITLE STYLE</a:t>
            </a:r>
          </a:p>
        </p:txBody>
      </p:sp>
      <p:sp>
        <p:nvSpPr>
          <p:cNvPr id="3" name="Content Placeholder 2"/>
          <p:cNvSpPr>
            <a:spLocks noGrp="1"/>
          </p:cNvSpPr>
          <p:nvPr>
            <p:ph sz="half" idx="1"/>
          </p:nvPr>
        </p:nvSpPr>
        <p:spPr>
          <a:xfrm>
            <a:off x="691515" y="1562196"/>
            <a:ext cx="3409145" cy="5094139"/>
          </a:xfrm>
        </p:spPr>
        <p:txBody>
          <a:bodyPr/>
          <a:lstStyle>
            <a:lvl1pPr marL="171450" indent="-171450">
              <a:buClr>
                <a:srgbClr val="E56B1D"/>
              </a:buClr>
              <a:buFont typeface="Arial" panose="020B0604020202020204" pitchFamily="34" charset="0"/>
              <a:buChar char="•"/>
              <a:defRPr/>
            </a:lvl1pPr>
            <a:lvl2pPr>
              <a:buClr>
                <a:srgbClr val="E56B1D"/>
              </a:buClr>
              <a:defRPr/>
            </a:lvl2pPr>
            <a:lvl3pPr>
              <a:buClr>
                <a:srgbClr val="E56B1D"/>
              </a:buClr>
              <a:defRPr/>
            </a:lvl3pPr>
            <a:lvl4pPr>
              <a:buClr>
                <a:srgbClr val="E56B1D"/>
              </a:buClr>
              <a:defRPr/>
            </a:lvl4pPr>
            <a:lvl5pPr>
              <a:buClr>
                <a:srgbClr val="E56B1D"/>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57D35579-4F28-BE76-2BE8-7A8B285E4B15}"/>
              </a:ext>
            </a:extLst>
          </p:cNvPr>
          <p:cNvSpPr/>
          <p:nvPr userDrawn="1"/>
        </p:nvSpPr>
        <p:spPr>
          <a:xfrm>
            <a:off x="8363238" y="0"/>
            <a:ext cx="1695162" cy="7772400"/>
          </a:xfrm>
          <a:prstGeom prst="rect">
            <a:avLst/>
          </a:prstGeom>
          <a:solidFill>
            <a:srgbClr val="E56B1D"/>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40" dirty="0"/>
          </a:p>
        </p:txBody>
      </p:sp>
      <p:sp>
        <p:nvSpPr>
          <p:cNvPr id="4" name="Content Placeholder 2">
            <a:extLst>
              <a:ext uri="{FF2B5EF4-FFF2-40B4-BE49-F238E27FC236}">
                <a16:creationId xmlns:a16="http://schemas.microsoft.com/office/drawing/2014/main" id="{BD0DEAC1-32D3-5804-053B-FDCCA1921AFD}"/>
              </a:ext>
            </a:extLst>
          </p:cNvPr>
          <p:cNvSpPr>
            <a:spLocks noGrp="1"/>
          </p:cNvSpPr>
          <p:nvPr>
            <p:ph sz="half" idx="10"/>
          </p:nvPr>
        </p:nvSpPr>
        <p:spPr>
          <a:xfrm>
            <a:off x="4386822" y="1562196"/>
            <a:ext cx="3409145" cy="5094139"/>
          </a:xfrm>
        </p:spPr>
        <p:txBody>
          <a:bodyPr/>
          <a:lstStyle>
            <a:lvl1pPr marL="171450" indent="-171450">
              <a:buClr>
                <a:srgbClr val="E56B1D"/>
              </a:buClr>
              <a:buFont typeface="Arial" panose="020B0604020202020204" pitchFamily="34" charset="0"/>
              <a:buChar char="•"/>
              <a:defRPr/>
            </a:lvl1pPr>
            <a:lvl2pPr>
              <a:buClr>
                <a:srgbClr val="E56B1D"/>
              </a:buClr>
              <a:defRPr/>
            </a:lvl2pPr>
            <a:lvl3pPr>
              <a:buClr>
                <a:srgbClr val="E56B1D"/>
              </a:buClr>
              <a:defRPr/>
            </a:lvl3pPr>
            <a:lvl4pPr>
              <a:buClr>
                <a:srgbClr val="E56B1D"/>
              </a:buClr>
              <a:defRPr/>
            </a:lvl4pPr>
            <a:lvl5pPr>
              <a:buClr>
                <a:srgbClr val="E56B1D"/>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51302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e Content (No Subheader, No Pho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1515" y="413810"/>
            <a:ext cx="8796324" cy="1060704"/>
          </a:xfrm>
        </p:spPr>
        <p:txBody>
          <a:bodyPr/>
          <a:lstStyle>
            <a:lvl1pPr>
              <a:defRPr>
                <a:solidFill>
                  <a:srgbClr val="58595B"/>
                </a:solidFill>
              </a:defRPr>
            </a:lvl1pPr>
          </a:lstStyle>
          <a:p>
            <a:r>
              <a:rPr lang="en-US" dirty="0"/>
              <a:t>CLICK TO EDIT MASTER TITLE STYLE</a:t>
            </a:r>
          </a:p>
        </p:txBody>
      </p:sp>
      <p:sp>
        <p:nvSpPr>
          <p:cNvPr id="5" name="Content Placeholder 2">
            <a:extLst>
              <a:ext uri="{FF2B5EF4-FFF2-40B4-BE49-F238E27FC236}">
                <a16:creationId xmlns:a16="http://schemas.microsoft.com/office/drawing/2014/main" id="{829B213A-2E7F-F92A-CDA0-F2743CAC1F31}"/>
              </a:ext>
            </a:extLst>
          </p:cNvPr>
          <p:cNvSpPr>
            <a:spLocks noGrp="1"/>
          </p:cNvSpPr>
          <p:nvPr>
            <p:ph sz="half" idx="10"/>
          </p:nvPr>
        </p:nvSpPr>
        <p:spPr>
          <a:xfrm>
            <a:off x="691515" y="1533158"/>
            <a:ext cx="8796324" cy="5457876"/>
          </a:xfrm>
        </p:spPr>
        <p:txBody>
          <a:bodyPr/>
          <a:lstStyle>
            <a:lvl1pPr marL="171450" indent="-171450">
              <a:buClr>
                <a:srgbClr val="E56B1D"/>
              </a:buClr>
              <a:buFont typeface="Arial" panose="020B0604020202020204" pitchFamily="34" charset="0"/>
              <a:buChar char="•"/>
              <a:defRPr/>
            </a:lvl1pPr>
            <a:lvl2pPr>
              <a:buClr>
                <a:srgbClr val="E56B1D"/>
              </a:buClr>
              <a:defRPr/>
            </a:lvl2pPr>
            <a:lvl3pPr>
              <a:buClr>
                <a:srgbClr val="E56B1D"/>
              </a:buClr>
              <a:defRPr/>
            </a:lvl3pPr>
            <a:lvl4pPr>
              <a:buClr>
                <a:srgbClr val="E56B1D"/>
              </a:buClr>
              <a:defRPr/>
            </a:lvl4pPr>
            <a:lvl5pPr>
              <a:buClr>
                <a:srgbClr val="E56B1D"/>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Rectangle 2">
            <a:extLst>
              <a:ext uri="{FF2B5EF4-FFF2-40B4-BE49-F238E27FC236}">
                <a16:creationId xmlns:a16="http://schemas.microsoft.com/office/drawing/2014/main" id="{6112BC8F-382E-849B-232E-831C385A590F}"/>
              </a:ext>
            </a:extLst>
          </p:cNvPr>
          <p:cNvSpPr/>
          <p:nvPr userDrawn="1"/>
        </p:nvSpPr>
        <p:spPr>
          <a:xfrm rot="16200000">
            <a:off x="4876237" y="-4305677"/>
            <a:ext cx="305925" cy="8917278"/>
          </a:xfrm>
          <a:prstGeom prst="rect">
            <a:avLst/>
          </a:prstGeom>
          <a:solidFill>
            <a:srgbClr val="E56B1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40" dirty="0"/>
          </a:p>
        </p:txBody>
      </p:sp>
    </p:spTree>
    <p:extLst>
      <p:ext uri="{BB962C8B-B14F-4D97-AF65-F5344CB8AC3E}">
        <p14:creationId xmlns:p14="http://schemas.microsoft.com/office/powerpoint/2010/main" val="302361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One Content (No Pho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1515" y="413810"/>
            <a:ext cx="8796324" cy="1060704"/>
          </a:xfrm>
        </p:spPr>
        <p:txBody>
          <a:bodyPr/>
          <a:lstStyle>
            <a:lvl1pPr>
              <a:defRPr>
                <a:solidFill>
                  <a:srgbClr val="58595B"/>
                </a:solidFill>
              </a:defRPr>
            </a:lvl1pPr>
          </a:lstStyle>
          <a:p>
            <a:r>
              <a:rPr lang="en-US" dirty="0"/>
              <a:t>CLICK TO EDIT MASTER TITLE STYLE</a:t>
            </a:r>
          </a:p>
        </p:txBody>
      </p:sp>
      <p:sp>
        <p:nvSpPr>
          <p:cNvPr id="5" name="Content Placeholder 2">
            <a:extLst>
              <a:ext uri="{FF2B5EF4-FFF2-40B4-BE49-F238E27FC236}">
                <a16:creationId xmlns:a16="http://schemas.microsoft.com/office/drawing/2014/main" id="{829B213A-2E7F-F92A-CDA0-F2743CAC1F31}"/>
              </a:ext>
            </a:extLst>
          </p:cNvPr>
          <p:cNvSpPr>
            <a:spLocks noGrp="1"/>
          </p:cNvSpPr>
          <p:nvPr>
            <p:ph sz="half" idx="10"/>
          </p:nvPr>
        </p:nvSpPr>
        <p:spPr>
          <a:xfrm>
            <a:off x="691515" y="1896894"/>
            <a:ext cx="8796324" cy="5094139"/>
          </a:xfrm>
        </p:spPr>
        <p:txBody>
          <a:bodyPr/>
          <a:lstStyle>
            <a:lvl1pPr marL="171450" indent="-171450">
              <a:buClr>
                <a:srgbClr val="E56B1D"/>
              </a:buClr>
              <a:buFont typeface="Arial" panose="020B0604020202020204" pitchFamily="34" charset="0"/>
              <a:buChar char="•"/>
              <a:defRPr/>
            </a:lvl1pPr>
            <a:lvl2pPr>
              <a:buClr>
                <a:srgbClr val="E56B1D"/>
              </a:buClr>
              <a:defRPr/>
            </a:lvl2pPr>
            <a:lvl3pPr>
              <a:buClr>
                <a:srgbClr val="E56B1D"/>
              </a:buClr>
              <a:defRPr/>
            </a:lvl3pPr>
            <a:lvl4pPr>
              <a:buClr>
                <a:srgbClr val="E56B1D"/>
              </a:buClr>
              <a:defRPr/>
            </a:lvl4pPr>
            <a:lvl5pPr>
              <a:buClr>
                <a:srgbClr val="E56B1D"/>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4">
            <a:extLst>
              <a:ext uri="{FF2B5EF4-FFF2-40B4-BE49-F238E27FC236}">
                <a16:creationId xmlns:a16="http://schemas.microsoft.com/office/drawing/2014/main" id="{A52CC1FA-8A0F-0F36-C2B7-47E3F91D0D25}"/>
              </a:ext>
            </a:extLst>
          </p:cNvPr>
          <p:cNvSpPr>
            <a:spLocks noGrp="1"/>
          </p:cNvSpPr>
          <p:nvPr>
            <p:ph type="body" sz="quarter" idx="11"/>
          </p:nvPr>
        </p:nvSpPr>
        <p:spPr>
          <a:xfrm>
            <a:off x="692149" y="1533157"/>
            <a:ext cx="8793711" cy="295644"/>
          </a:xfrm>
        </p:spPr>
        <p:txBody>
          <a:bodyPr/>
          <a:lstStyle>
            <a:lvl1pPr>
              <a:defRPr sz="1600" b="1">
                <a:solidFill>
                  <a:srgbClr val="2D3193"/>
                </a:solidFill>
              </a:defRPr>
            </a:lvl1pPr>
          </a:lstStyle>
          <a:p>
            <a:pPr lvl="0"/>
            <a:r>
              <a:rPr lang="en-US" dirty="0"/>
              <a:t>Click to edit Master text styles</a:t>
            </a:r>
          </a:p>
        </p:txBody>
      </p:sp>
      <p:sp>
        <p:nvSpPr>
          <p:cNvPr id="4" name="Rectangle 3">
            <a:extLst>
              <a:ext uri="{FF2B5EF4-FFF2-40B4-BE49-F238E27FC236}">
                <a16:creationId xmlns:a16="http://schemas.microsoft.com/office/drawing/2014/main" id="{1ABBFC95-588F-4049-6413-C178D20112E8}"/>
              </a:ext>
            </a:extLst>
          </p:cNvPr>
          <p:cNvSpPr/>
          <p:nvPr userDrawn="1"/>
        </p:nvSpPr>
        <p:spPr>
          <a:xfrm rot="16200000">
            <a:off x="4876237" y="-4305677"/>
            <a:ext cx="305925" cy="8917278"/>
          </a:xfrm>
          <a:prstGeom prst="rect">
            <a:avLst/>
          </a:prstGeom>
          <a:solidFill>
            <a:srgbClr val="E56B1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40" dirty="0"/>
          </a:p>
        </p:txBody>
      </p:sp>
    </p:spTree>
    <p:extLst>
      <p:ext uri="{BB962C8B-B14F-4D97-AF65-F5344CB8AC3E}">
        <p14:creationId xmlns:p14="http://schemas.microsoft.com/office/powerpoint/2010/main" val="3096825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Vt (No Photo)">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6" name="Text Placeholder 4">
            <a:extLst>
              <a:ext uri="{FF2B5EF4-FFF2-40B4-BE49-F238E27FC236}">
                <a16:creationId xmlns:a16="http://schemas.microsoft.com/office/drawing/2014/main" id="{5100F2BE-FCB7-0D63-1AA5-8FB3555BBD20}"/>
              </a:ext>
            </a:extLst>
          </p:cNvPr>
          <p:cNvSpPr>
            <a:spLocks noGrp="1"/>
          </p:cNvSpPr>
          <p:nvPr>
            <p:ph type="body" sz="quarter" idx="11"/>
          </p:nvPr>
        </p:nvSpPr>
        <p:spPr>
          <a:xfrm>
            <a:off x="692150" y="1543050"/>
            <a:ext cx="4273550" cy="295644"/>
          </a:xfrm>
        </p:spPr>
        <p:txBody>
          <a:bodyPr/>
          <a:lstStyle>
            <a:lvl1pPr>
              <a:defRPr sz="1600" b="1">
                <a:solidFill>
                  <a:schemeClr val="accent1"/>
                </a:solidFill>
              </a:defRPr>
            </a:lvl1pPr>
          </a:lstStyle>
          <a:p>
            <a:pPr lvl="0"/>
            <a:r>
              <a:rPr lang="en-US"/>
              <a:t>Click to edit Master text styles</a:t>
            </a:r>
          </a:p>
        </p:txBody>
      </p:sp>
      <p:sp>
        <p:nvSpPr>
          <p:cNvPr id="8" name="Text Placeholder 4">
            <a:extLst>
              <a:ext uri="{FF2B5EF4-FFF2-40B4-BE49-F238E27FC236}">
                <a16:creationId xmlns:a16="http://schemas.microsoft.com/office/drawing/2014/main" id="{AC2657BD-872C-5775-70F4-E4750D129D54}"/>
              </a:ext>
            </a:extLst>
          </p:cNvPr>
          <p:cNvSpPr>
            <a:spLocks noGrp="1"/>
          </p:cNvSpPr>
          <p:nvPr>
            <p:ph type="body" sz="quarter" idx="13"/>
          </p:nvPr>
        </p:nvSpPr>
        <p:spPr>
          <a:xfrm>
            <a:off x="5092065" y="1543050"/>
            <a:ext cx="4273550" cy="295644"/>
          </a:xfrm>
        </p:spPr>
        <p:txBody>
          <a:bodyPr/>
          <a:lstStyle>
            <a:lvl1pPr>
              <a:defRPr sz="1600" b="1">
                <a:solidFill>
                  <a:schemeClr val="accent1"/>
                </a:solidFill>
              </a:defRPr>
            </a:lvl1pPr>
          </a:lstStyle>
          <a:p>
            <a:pPr lvl="0"/>
            <a:r>
              <a:rPr lang="en-US"/>
              <a:t>Click to edit Master text styles</a:t>
            </a:r>
          </a:p>
        </p:txBody>
      </p:sp>
      <p:sp>
        <p:nvSpPr>
          <p:cNvPr id="9" name="Content Placeholder 2">
            <a:extLst>
              <a:ext uri="{FF2B5EF4-FFF2-40B4-BE49-F238E27FC236}">
                <a16:creationId xmlns:a16="http://schemas.microsoft.com/office/drawing/2014/main" id="{6C83A369-7A21-8D12-38FF-4F1E03EAC23E}"/>
              </a:ext>
            </a:extLst>
          </p:cNvPr>
          <p:cNvSpPr>
            <a:spLocks noGrp="1"/>
          </p:cNvSpPr>
          <p:nvPr>
            <p:ph sz="half" idx="10"/>
          </p:nvPr>
        </p:nvSpPr>
        <p:spPr>
          <a:xfrm>
            <a:off x="691515" y="1906787"/>
            <a:ext cx="4274820" cy="5084246"/>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a:extLst>
              <a:ext uri="{FF2B5EF4-FFF2-40B4-BE49-F238E27FC236}">
                <a16:creationId xmlns:a16="http://schemas.microsoft.com/office/drawing/2014/main" id="{39A4B1A2-BED3-37E7-A477-FAD319BC1A48}"/>
              </a:ext>
            </a:extLst>
          </p:cNvPr>
          <p:cNvSpPr>
            <a:spLocks noGrp="1"/>
          </p:cNvSpPr>
          <p:nvPr>
            <p:ph sz="half" idx="12"/>
          </p:nvPr>
        </p:nvSpPr>
        <p:spPr>
          <a:xfrm>
            <a:off x="5091430" y="1906787"/>
            <a:ext cx="4274820" cy="5084246"/>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Rectangle 2">
            <a:extLst>
              <a:ext uri="{FF2B5EF4-FFF2-40B4-BE49-F238E27FC236}">
                <a16:creationId xmlns:a16="http://schemas.microsoft.com/office/drawing/2014/main" id="{62C96059-C776-B9F1-FB31-37C3CDF5D7A1}"/>
              </a:ext>
            </a:extLst>
          </p:cNvPr>
          <p:cNvSpPr/>
          <p:nvPr userDrawn="1"/>
        </p:nvSpPr>
        <p:spPr>
          <a:xfrm rot="16200000">
            <a:off x="4876237" y="-4305677"/>
            <a:ext cx="305925" cy="8917278"/>
          </a:xfrm>
          <a:prstGeom prst="rect">
            <a:avLst/>
          </a:prstGeom>
          <a:solidFill>
            <a:srgbClr val="E56B1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40" dirty="0"/>
          </a:p>
        </p:txBody>
      </p:sp>
    </p:spTree>
    <p:extLst>
      <p:ext uri="{BB962C8B-B14F-4D97-AF65-F5344CB8AC3E}">
        <p14:creationId xmlns:p14="http://schemas.microsoft.com/office/powerpoint/2010/main" val="203009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wo Content Vt (Partial Photo)">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91686F2-D812-512E-70A7-F34590977D57}"/>
              </a:ext>
            </a:extLst>
          </p:cNvPr>
          <p:cNvSpPr/>
          <p:nvPr userDrawn="1"/>
        </p:nvSpPr>
        <p:spPr>
          <a:xfrm rot="16200000">
            <a:off x="5691186" y="3405187"/>
            <a:ext cx="7772401" cy="962024"/>
          </a:xfrm>
          <a:prstGeom prst="rect">
            <a:avLst/>
          </a:prstGeom>
          <a:solidFill>
            <a:srgbClr val="E56B1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40" dirty="0"/>
          </a:p>
        </p:txBody>
      </p:sp>
      <p:sp>
        <p:nvSpPr>
          <p:cNvPr id="2" name="Title 1"/>
          <p:cNvSpPr>
            <a:spLocks noGrp="1"/>
          </p:cNvSpPr>
          <p:nvPr>
            <p:ph type="title" hasCustomPrompt="1"/>
          </p:nvPr>
        </p:nvSpPr>
        <p:spPr>
          <a:xfrm>
            <a:off x="691515" y="413810"/>
            <a:ext cx="8204301" cy="1060704"/>
          </a:xfrm>
        </p:spPr>
        <p:txBody>
          <a:bodyPr/>
          <a:lstStyle/>
          <a:p>
            <a:r>
              <a:rPr lang="en-US" dirty="0"/>
              <a:t>CLICK TO EDIT MASTER TITLE STYLE</a:t>
            </a:r>
          </a:p>
        </p:txBody>
      </p:sp>
      <p:sp>
        <p:nvSpPr>
          <p:cNvPr id="6" name="Text Placeholder 4">
            <a:extLst>
              <a:ext uri="{FF2B5EF4-FFF2-40B4-BE49-F238E27FC236}">
                <a16:creationId xmlns:a16="http://schemas.microsoft.com/office/drawing/2014/main" id="{5100F2BE-FCB7-0D63-1AA5-8FB3555BBD20}"/>
              </a:ext>
            </a:extLst>
          </p:cNvPr>
          <p:cNvSpPr>
            <a:spLocks noGrp="1"/>
          </p:cNvSpPr>
          <p:nvPr>
            <p:ph type="body" sz="quarter" idx="11"/>
          </p:nvPr>
        </p:nvSpPr>
        <p:spPr>
          <a:xfrm>
            <a:off x="692150" y="1543050"/>
            <a:ext cx="4146588" cy="295644"/>
          </a:xfrm>
        </p:spPr>
        <p:txBody>
          <a:bodyPr/>
          <a:lstStyle>
            <a:lvl1pPr>
              <a:defRPr sz="1600" b="1">
                <a:solidFill>
                  <a:schemeClr val="accent1"/>
                </a:solidFill>
              </a:defRPr>
            </a:lvl1pPr>
          </a:lstStyle>
          <a:p>
            <a:pPr lvl="0"/>
            <a:r>
              <a:rPr lang="en-US"/>
              <a:t>Click to edit Master text styles</a:t>
            </a:r>
          </a:p>
        </p:txBody>
      </p:sp>
      <p:sp>
        <p:nvSpPr>
          <p:cNvPr id="8" name="Text Placeholder 4">
            <a:extLst>
              <a:ext uri="{FF2B5EF4-FFF2-40B4-BE49-F238E27FC236}">
                <a16:creationId xmlns:a16="http://schemas.microsoft.com/office/drawing/2014/main" id="{AC2657BD-872C-5775-70F4-E4750D129D54}"/>
              </a:ext>
            </a:extLst>
          </p:cNvPr>
          <p:cNvSpPr>
            <a:spLocks noGrp="1"/>
          </p:cNvSpPr>
          <p:nvPr>
            <p:ph type="body" sz="quarter" idx="13"/>
          </p:nvPr>
        </p:nvSpPr>
        <p:spPr>
          <a:xfrm>
            <a:off x="4962562" y="1543050"/>
            <a:ext cx="3933254" cy="295644"/>
          </a:xfrm>
        </p:spPr>
        <p:txBody>
          <a:bodyPr/>
          <a:lstStyle>
            <a:lvl1pPr>
              <a:defRPr sz="1600" b="1">
                <a:solidFill>
                  <a:schemeClr val="accent1"/>
                </a:solidFill>
              </a:defRPr>
            </a:lvl1pPr>
          </a:lstStyle>
          <a:p>
            <a:pPr lvl="0"/>
            <a:r>
              <a:rPr lang="en-US"/>
              <a:t>Click to edit Master text styles</a:t>
            </a:r>
          </a:p>
        </p:txBody>
      </p:sp>
      <p:sp>
        <p:nvSpPr>
          <p:cNvPr id="9" name="Content Placeholder 2">
            <a:extLst>
              <a:ext uri="{FF2B5EF4-FFF2-40B4-BE49-F238E27FC236}">
                <a16:creationId xmlns:a16="http://schemas.microsoft.com/office/drawing/2014/main" id="{6C83A369-7A21-8D12-38FF-4F1E03EAC23E}"/>
              </a:ext>
            </a:extLst>
          </p:cNvPr>
          <p:cNvSpPr>
            <a:spLocks noGrp="1"/>
          </p:cNvSpPr>
          <p:nvPr>
            <p:ph sz="half" idx="10"/>
          </p:nvPr>
        </p:nvSpPr>
        <p:spPr>
          <a:xfrm>
            <a:off x="691515" y="1906787"/>
            <a:ext cx="4147820" cy="5084246"/>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a:extLst>
              <a:ext uri="{FF2B5EF4-FFF2-40B4-BE49-F238E27FC236}">
                <a16:creationId xmlns:a16="http://schemas.microsoft.com/office/drawing/2014/main" id="{39A4B1A2-BED3-37E7-A477-FAD319BC1A48}"/>
              </a:ext>
            </a:extLst>
          </p:cNvPr>
          <p:cNvSpPr>
            <a:spLocks noGrp="1"/>
          </p:cNvSpPr>
          <p:nvPr>
            <p:ph sz="half" idx="12"/>
          </p:nvPr>
        </p:nvSpPr>
        <p:spPr>
          <a:xfrm>
            <a:off x="4961927" y="1906787"/>
            <a:ext cx="3934423" cy="3398638"/>
          </a:xfrm>
        </p:spPr>
        <p:txBody>
          <a:bodyPr/>
          <a:lstStyle>
            <a:lvl1pPr marL="171450" indent="-171450">
              <a:buClr>
                <a:schemeClr val="accent2"/>
              </a:buClr>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Picture Placeholder 3">
            <a:extLst>
              <a:ext uri="{FF2B5EF4-FFF2-40B4-BE49-F238E27FC236}">
                <a16:creationId xmlns:a16="http://schemas.microsoft.com/office/drawing/2014/main" id="{CB60802D-AB98-F1BA-846E-6B14B8B08719}"/>
              </a:ext>
            </a:extLst>
          </p:cNvPr>
          <p:cNvSpPr>
            <a:spLocks noGrp="1"/>
          </p:cNvSpPr>
          <p:nvPr>
            <p:ph type="pic" sz="quarter" idx="14"/>
          </p:nvPr>
        </p:nvSpPr>
        <p:spPr>
          <a:xfrm>
            <a:off x="4961927" y="5441314"/>
            <a:ext cx="5096473" cy="2331086"/>
          </a:xfrm>
        </p:spPr>
        <p:txBody>
          <a:bodyPr/>
          <a:lstStyle/>
          <a:p>
            <a:r>
              <a:rPr lang="en-US"/>
              <a:t>Click icon to add picture</a:t>
            </a:r>
            <a:endParaRPr lang="en-US" dirty="0"/>
          </a:p>
        </p:txBody>
      </p:sp>
    </p:spTree>
    <p:extLst>
      <p:ext uri="{BB962C8B-B14F-4D97-AF65-F5344CB8AC3E}">
        <p14:creationId xmlns:p14="http://schemas.microsoft.com/office/powerpoint/2010/main" val="856946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image" Target="../media/image4.sv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 Target="../slides/slide4.xml"/><Relationship Id="rId2" Type="http://schemas.openxmlformats.org/officeDocument/2006/relationships/slideLayout" Target="../slideLayouts/slideLayout2.xml"/><Relationship Id="rId16" Type="http://schemas.openxmlformats.org/officeDocument/2006/relationships/theme" Target="../theme/theme1.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image" Target="../media/image2.svg"/><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image" Target="../media/image1.png"/><Relationship Id="rId2" Type="http://schemas.openxmlformats.org/officeDocument/2006/relationships/slideLayout" Target="../slideLayouts/slideLayout20.xml"/><Relationship Id="rId16" Type="http://schemas.openxmlformats.org/officeDocument/2006/relationships/slide" Target="../slides/slide3.xml"/><Relationship Id="rId20" Type="http://schemas.openxmlformats.org/officeDocument/2006/relationships/image" Target="../media/image4.svg"/><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theme" Target="../theme/theme3.xml"/><Relationship Id="rId10" Type="http://schemas.openxmlformats.org/officeDocument/2006/relationships/slideLayout" Target="../slideLayouts/slideLayout28.xml"/><Relationship Id="rId19" Type="http://schemas.openxmlformats.org/officeDocument/2006/relationships/image" Target="../media/image3.png"/><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Oval 14">
            <a:extLst>
              <a:ext uri="{FF2B5EF4-FFF2-40B4-BE49-F238E27FC236}">
                <a16:creationId xmlns:a16="http://schemas.microsoft.com/office/drawing/2014/main" id="{E01EC06F-E7F7-66AE-C304-A7133BD0B308}"/>
              </a:ext>
            </a:extLst>
          </p:cNvPr>
          <p:cNvSpPr/>
          <p:nvPr userDrawn="1"/>
        </p:nvSpPr>
        <p:spPr>
          <a:xfrm>
            <a:off x="1114884" y="7295298"/>
            <a:ext cx="329184" cy="329184"/>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33832FCB-E6CF-AD06-BA7B-E86EAB11C17B}"/>
              </a:ext>
            </a:extLst>
          </p:cNvPr>
          <p:cNvSpPr/>
          <p:nvPr userDrawn="1"/>
        </p:nvSpPr>
        <p:spPr>
          <a:xfrm>
            <a:off x="1537181" y="7295298"/>
            <a:ext cx="329184" cy="329184"/>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91515" y="413810"/>
            <a:ext cx="8675370" cy="106070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91515" y="1543726"/>
            <a:ext cx="8675370" cy="5580974"/>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a:extLst>
              <a:ext uri="{FF2B5EF4-FFF2-40B4-BE49-F238E27FC236}">
                <a16:creationId xmlns:a16="http://schemas.microsoft.com/office/drawing/2014/main" id="{552A6C42-6F15-7492-0940-79E1E1D4DDFF}"/>
              </a:ext>
            </a:extLst>
          </p:cNvPr>
          <p:cNvSpPr txBox="1">
            <a:spLocks/>
          </p:cNvSpPr>
          <p:nvPr userDrawn="1"/>
        </p:nvSpPr>
        <p:spPr>
          <a:xfrm>
            <a:off x="691515" y="7294762"/>
            <a:ext cx="330256" cy="330256"/>
          </a:xfrm>
          <a:prstGeom prst="ellipse">
            <a:avLst/>
          </a:prstGeom>
          <a:solidFill>
            <a:schemeClr val="accent6"/>
          </a:solidFill>
        </p:spPr>
        <p:txBody>
          <a:bodyPr vert="horz" lIns="0" tIns="45720" rIns="0" bIns="45720" rtlCol="0" anchor="ctr"/>
          <a:lstStyle>
            <a:defPPr>
              <a:defRPr lang="en-US"/>
            </a:defPPr>
            <a:lvl1pPr marL="0" algn="ctr" defTabSz="457200" rtl="0" eaLnBrk="1" latinLnBrk="0" hangingPunct="1">
              <a:defRPr sz="1320" b="1"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D1B86138-F1BD-408E-845C-EEC20A435637}" type="slidenum">
              <a:rPr lang="en-US" sz="1000" b="1" smtClean="0">
                <a:solidFill>
                  <a:schemeClr val="bg1"/>
                </a:solidFill>
              </a:rPr>
              <a:pPr algn="ctr"/>
              <a:t>‹#›</a:t>
            </a:fld>
            <a:endParaRPr lang="en-US" sz="1000" b="1" dirty="0">
              <a:solidFill>
                <a:schemeClr val="bg1"/>
              </a:solidFill>
            </a:endParaRPr>
          </a:p>
        </p:txBody>
      </p:sp>
      <p:pic>
        <p:nvPicPr>
          <p:cNvPr id="8" name="Graphic 7" descr="Bookmark with solid fill">
            <a:hlinkClick r:id="rId17" action="ppaction://hlinksldjump"/>
            <a:extLst>
              <a:ext uri="{FF2B5EF4-FFF2-40B4-BE49-F238E27FC236}">
                <a16:creationId xmlns:a16="http://schemas.microsoft.com/office/drawing/2014/main" id="{D125A71E-2063-2DF8-0E9A-C6A80E3158CE}"/>
              </a:ext>
            </a:extLst>
          </p:cNvPr>
          <p:cNvPicPr>
            <a:picLocks noChangeAspect="1"/>
          </p:cNvPicPr>
          <p:nvPr userDrawn="1"/>
        </p:nvPicPr>
        <p:blipFill>
          <a:blip r:embed="rId18" cstate="print">
            <a:extLst>
              <a:ext uri="{28A0092B-C50C-407E-A947-70E740481C1C}">
                <a14:useLocalDpi xmlns:a14="http://schemas.microsoft.com/office/drawing/2010/main"/>
              </a:ext>
              <a:ext uri="{96DAC541-7B7A-43D3-8B79-37D633B846F1}">
                <asvg:svgBlip xmlns:asvg="http://schemas.microsoft.com/office/drawing/2016/SVG/main" r:embed="rId19"/>
              </a:ext>
            </a:extLst>
          </a:blip>
          <a:srcRect/>
          <a:stretch/>
        </p:blipFill>
        <p:spPr>
          <a:xfrm>
            <a:off x="1189560" y="7369975"/>
            <a:ext cx="179831" cy="179831"/>
          </a:xfrm>
          <a:prstGeom prst="rect">
            <a:avLst/>
          </a:prstGeom>
        </p:spPr>
      </p:pic>
      <p:pic>
        <p:nvPicPr>
          <p:cNvPr id="9" name="Graphic 8" descr="Address Book with solid fill">
            <a:hlinkClick r:id="" action="ppaction://noaction"/>
            <a:extLst>
              <a:ext uri="{FF2B5EF4-FFF2-40B4-BE49-F238E27FC236}">
                <a16:creationId xmlns:a16="http://schemas.microsoft.com/office/drawing/2014/main" id="{BFB368C8-CDC8-802D-D430-0EFD46ECC45B}"/>
              </a:ext>
            </a:extLst>
          </p:cNvPr>
          <p:cNvPicPr>
            <a:picLocks noChangeAspect="1"/>
          </p:cNvPicPr>
          <p:nvPr userDrawn="1"/>
        </p:nvPicPr>
        <p:blipFill>
          <a:blip r:embed="rId20" cstate="print">
            <a:extLst>
              <a:ext uri="{28A0092B-C50C-407E-A947-70E740481C1C}">
                <a14:useLocalDpi xmlns:a14="http://schemas.microsoft.com/office/drawing/2010/main"/>
              </a:ext>
              <a:ext uri="{96DAC541-7B7A-43D3-8B79-37D633B846F1}">
                <asvg:svgBlip xmlns:asvg="http://schemas.microsoft.com/office/drawing/2016/SVG/main" r:embed="rId21"/>
              </a:ext>
            </a:extLst>
          </a:blip>
          <a:srcRect/>
          <a:stretch/>
        </p:blipFill>
        <p:spPr>
          <a:xfrm>
            <a:off x="1606393" y="7364510"/>
            <a:ext cx="190760" cy="190760"/>
          </a:xfrm>
          <a:prstGeom prst="rect">
            <a:avLst/>
          </a:prstGeom>
        </p:spPr>
      </p:pic>
      <p:sp>
        <p:nvSpPr>
          <p:cNvPr id="4" name="Oval 3">
            <a:extLst>
              <a:ext uri="{FF2B5EF4-FFF2-40B4-BE49-F238E27FC236}">
                <a16:creationId xmlns:a16="http://schemas.microsoft.com/office/drawing/2014/main" id="{9D9F56C1-DF59-0868-6FFE-CF78C10129EE}"/>
              </a:ext>
            </a:extLst>
          </p:cNvPr>
          <p:cNvSpPr/>
          <p:nvPr userDrawn="1"/>
        </p:nvSpPr>
        <p:spPr>
          <a:xfrm>
            <a:off x="1947192" y="7294762"/>
            <a:ext cx="329184" cy="329184"/>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FE993784-8FD3-6ECE-662E-6B70F20424F6}"/>
              </a:ext>
            </a:extLst>
          </p:cNvPr>
          <p:cNvSpPr/>
          <p:nvPr userDrawn="1"/>
        </p:nvSpPr>
        <p:spPr>
          <a:xfrm>
            <a:off x="2357203" y="7294762"/>
            <a:ext cx="329184" cy="329184"/>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hlinkClick r:id="" action="ppaction://hlinkshowjump?jump=previousslide"/>
            <a:extLst>
              <a:ext uri="{FF2B5EF4-FFF2-40B4-BE49-F238E27FC236}">
                <a16:creationId xmlns:a16="http://schemas.microsoft.com/office/drawing/2014/main" id="{F0D4B33B-AB5A-33B4-8474-26F3CF57483E}"/>
              </a:ext>
            </a:extLst>
          </p:cNvPr>
          <p:cNvSpPr/>
          <p:nvPr userDrawn="1"/>
        </p:nvSpPr>
        <p:spPr>
          <a:xfrm>
            <a:off x="2027576" y="7396984"/>
            <a:ext cx="168416" cy="124741"/>
          </a:xfrm>
          <a:custGeom>
            <a:avLst/>
            <a:gdLst>
              <a:gd name="connsiteX0" fmla="*/ 107535 w 193189"/>
              <a:gd name="connsiteY0" fmla="*/ 0 h 124741"/>
              <a:gd name="connsiteX1" fmla="*/ 107535 w 193189"/>
              <a:gd name="connsiteY1" fmla="*/ 29033 h 124741"/>
              <a:gd name="connsiteX2" fmla="*/ 193189 w 193189"/>
              <a:gd name="connsiteY2" fmla="*/ 29033 h 124741"/>
              <a:gd name="connsiteX3" fmla="*/ 193189 w 193189"/>
              <a:gd name="connsiteY3" fmla="*/ 95708 h 124741"/>
              <a:gd name="connsiteX4" fmla="*/ 107535 w 193189"/>
              <a:gd name="connsiteY4" fmla="*/ 95708 h 124741"/>
              <a:gd name="connsiteX5" fmla="*/ 107535 w 193189"/>
              <a:gd name="connsiteY5" fmla="*/ 124741 h 124741"/>
              <a:gd name="connsiteX6" fmla="*/ 0 w 193189"/>
              <a:gd name="connsiteY6" fmla="*/ 62370 h 124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3189" h="124741">
                <a:moveTo>
                  <a:pt x="107535" y="0"/>
                </a:moveTo>
                <a:lnTo>
                  <a:pt x="107535" y="29033"/>
                </a:lnTo>
                <a:lnTo>
                  <a:pt x="193189" y="29033"/>
                </a:lnTo>
                <a:lnTo>
                  <a:pt x="193189" y="95708"/>
                </a:lnTo>
                <a:lnTo>
                  <a:pt x="107535" y="95708"/>
                </a:lnTo>
                <a:lnTo>
                  <a:pt x="107535" y="124741"/>
                </a:lnTo>
                <a:lnTo>
                  <a:pt x="0" y="62370"/>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hlinkClick r:id="" action="ppaction://hlinkshowjump?jump=nextslide"/>
            <a:extLst>
              <a:ext uri="{FF2B5EF4-FFF2-40B4-BE49-F238E27FC236}">
                <a16:creationId xmlns:a16="http://schemas.microsoft.com/office/drawing/2014/main" id="{CEB72E31-BC6B-3BD4-12DE-5C4514807FF9}"/>
              </a:ext>
            </a:extLst>
          </p:cNvPr>
          <p:cNvSpPr/>
          <p:nvPr userDrawn="1"/>
        </p:nvSpPr>
        <p:spPr>
          <a:xfrm flipH="1">
            <a:off x="2437587" y="7396983"/>
            <a:ext cx="168416" cy="124741"/>
          </a:xfrm>
          <a:custGeom>
            <a:avLst/>
            <a:gdLst>
              <a:gd name="connsiteX0" fmla="*/ 107535 w 193189"/>
              <a:gd name="connsiteY0" fmla="*/ 124741 h 124741"/>
              <a:gd name="connsiteX1" fmla="*/ 0 w 193189"/>
              <a:gd name="connsiteY1" fmla="*/ 62370 h 124741"/>
              <a:gd name="connsiteX2" fmla="*/ 107535 w 193189"/>
              <a:gd name="connsiteY2" fmla="*/ 0 h 124741"/>
              <a:gd name="connsiteX3" fmla="*/ 107535 w 193189"/>
              <a:gd name="connsiteY3" fmla="*/ 29033 h 124741"/>
              <a:gd name="connsiteX4" fmla="*/ 193189 w 193189"/>
              <a:gd name="connsiteY4" fmla="*/ 29033 h 124741"/>
              <a:gd name="connsiteX5" fmla="*/ 193189 w 193189"/>
              <a:gd name="connsiteY5" fmla="*/ 95708 h 124741"/>
              <a:gd name="connsiteX6" fmla="*/ 107535 w 193189"/>
              <a:gd name="connsiteY6" fmla="*/ 95708 h 124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3189" h="124741">
                <a:moveTo>
                  <a:pt x="107535" y="124741"/>
                </a:moveTo>
                <a:lnTo>
                  <a:pt x="0" y="62370"/>
                </a:lnTo>
                <a:lnTo>
                  <a:pt x="107535" y="0"/>
                </a:lnTo>
                <a:lnTo>
                  <a:pt x="107535" y="29033"/>
                </a:lnTo>
                <a:lnTo>
                  <a:pt x="193189" y="29033"/>
                </a:lnTo>
                <a:lnTo>
                  <a:pt x="193189" y="95708"/>
                </a:lnTo>
                <a:lnTo>
                  <a:pt x="107535" y="95708"/>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4254799556"/>
      </p:ext>
    </p:extLst>
  </p:cSld>
  <p:clrMap bg1="lt1" tx1="dk1" bg2="lt2" tx2="dk2" accent1="accent1" accent2="accent2" accent3="accent3" accent4="accent4" accent5="accent5" accent6="accent6" hlink="hlink" folHlink="folHlink"/>
  <p:sldLayoutIdLst>
    <p:sldLayoutId id="2147483668" r:id="rId1"/>
    <p:sldLayoutId id="2147483663" r:id="rId2"/>
    <p:sldLayoutId id="2147483664" r:id="rId3"/>
    <p:sldLayoutId id="2147483689" r:id="rId4"/>
    <p:sldLayoutId id="2147483691" r:id="rId5"/>
    <p:sldLayoutId id="2147483677" r:id="rId6"/>
    <p:sldLayoutId id="2147483683" r:id="rId7"/>
    <p:sldLayoutId id="2147483674" r:id="rId8"/>
    <p:sldLayoutId id="2147483687" r:id="rId9"/>
    <p:sldLayoutId id="2147483676" r:id="rId10"/>
    <p:sldLayoutId id="2147483682" r:id="rId11"/>
    <p:sldLayoutId id="2147483666" r:id="rId12"/>
    <p:sldLayoutId id="2147483667" r:id="rId13"/>
    <p:sldLayoutId id="2147483686" r:id="rId14"/>
    <p:sldLayoutId id="2147483707" r:id="rId15"/>
  </p:sldLayoutIdLst>
  <p:hf hdr="0" ftr="0" dt="0"/>
  <p:txStyles>
    <p:titleStyle>
      <a:lvl1pPr algn="l" defTabSz="1005840" rtl="0" eaLnBrk="1" latinLnBrk="0" hangingPunct="1">
        <a:lnSpc>
          <a:spcPct val="90000"/>
        </a:lnSpc>
        <a:spcBef>
          <a:spcPct val="0"/>
        </a:spcBef>
        <a:buNone/>
        <a:defRPr sz="3000" b="1" kern="1200" cap="all" spc="300" baseline="0">
          <a:solidFill>
            <a:schemeClr val="tx1"/>
          </a:solidFill>
          <a:latin typeface="+mj-lt"/>
          <a:ea typeface="+mj-ea"/>
          <a:cs typeface="+mj-cs"/>
        </a:defRPr>
      </a:lvl1pPr>
    </p:titleStyle>
    <p:bodyStyle>
      <a:lvl1pPr marL="0" indent="0" algn="l" defTabSz="100584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1pPr>
      <a:lvl2pPr marL="75438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2pPr>
      <a:lvl3pPr marL="125730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3pPr>
      <a:lvl4pPr marL="176022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4pPr>
      <a:lvl5pPr marL="226314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448" userDrawn="1">
          <p15:clr>
            <a:srgbClr val="F26B43"/>
          </p15:clr>
        </p15:guide>
        <p15:guide id="2" pos="316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9482E1-8F6F-6331-557A-62EECDCA9C2F}"/>
              </a:ext>
            </a:extLst>
          </p:cNvPr>
          <p:cNvSpPr>
            <a:spLocks noGrp="1"/>
          </p:cNvSpPr>
          <p:nvPr>
            <p:ph type="title"/>
          </p:nvPr>
        </p:nvSpPr>
        <p:spPr>
          <a:xfrm>
            <a:off x="692150" y="414338"/>
            <a:ext cx="8674100" cy="1501775"/>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a:extLst>
              <a:ext uri="{FF2B5EF4-FFF2-40B4-BE49-F238E27FC236}">
                <a16:creationId xmlns:a16="http://schemas.microsoft.com/office/drawing/2014/main" id="{D414719A-01B1-64F8-FDFB-2C460FFB5413}"/>
              </a:ext>
            </a:extLst>
          </p:cNvPr>
          <p:cNvSpPr>
            <a:spLocks noGrp="1"/>
          </p:cNvSpPr>
          <p:nvPr>
            <p:ph type="body" idx="1"/>
          </p:nvPr>
        </p:nvSpPr>
        <p:spPr>
          <a:xfrm>
            <a:off x="692150" y="2068513"/>
            <a:ext cx="8674100" cy="4932362"/>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FE72942-FE51-255C-5D04-83648E8B4AE9}"/>
              </a:ext>
            </a:extLst>
          </p:cNvPr>
          <p:cNvSpPr>
            <a:spLocks noGrp="1"/>
          </p:cNvSpPr>
          <p:nvPr>
            <p:ph type="dt" sz="half" idx="2"/>
          </p:nvPr>
        </p:nvSpPr>
        <p:spPr>
          <a:xfrm>
            <a:off x="692150" y="7204075"/>
            <a:ext cx="2262188" cy="414338"/>
          </a:xfrm>
          <a:prstGeom prst="rect">
            <a:avLst/>
          </a:prstGeom>
        </p:spPr>
        <p:txBody>
          <a:bodyPr vert="horz" lIns="91440" tIns="45720" rIns="91440" bIns="45720" rtlCol="0" anchor="ctr"/>
          <a:lstStyle>
            <a:lvl1pPr algn="l">
              <a:defRPr sz="1200">
                <a:solidFill>
                  <a:schemeClr val="tx1">
                    <a:tint val="75000"/>
                  </a:schemeClr>
                </a:solidFill>
              </a:defRPr>
            </a:lvl1pPr>
          </a:lstStyle>
          <a:p>
            <a:fld id="{BF37AE46-909B-4D68-8537-EDC7662559B7}" type="datetimeFigureOut">
              <a:rPr lang="en-US" smtClean="0"/>
              <a:t>11/19/2024</a:t>
            </a:fld>
            <a:endParaRPr lang="en-US" dirty="0"/>
          </a:p>
        </p:txBody>
      </p:sp>
      <p:sp>
        <p:nvSpPr>
          <p:cNvPr id="5" name="Footer Placeholder 4">
            <a:extLst>
              <a:ext uri="{FF2B5EF4-FFF2-40B4-BE49-F238E27FC236}">
                <a16:creationId xmlns:a16="http://schemas.microsoft.com/office/drawing/2014/main" id="{13A92E9B-A7BA-C494-8816-775311E59CDA}"/>
              </a:ext>
            </a:extLst>
          </p:cNvPr>
          <p:cNvSpPr>
            <a:spLocks noGrp="1"/>
          </p:cNvSpPr>
          <p:nvPr>
            <p:ph type="ftr" sz="quarter" idx="3"/>
          </p:nvPr>
        </p:nvSpPr>
        <p:spPr>
          <a:xfrm>
            <a:off x="3332163" y="7204075"/>
            <a:ext cx="3394075" cy="4143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9B133C9-1E3F-97F9-0476-1201D744BC22}"/>
              </a:ext>
            </a:extLst>
          </p:cNvPr>
          <p:cNvSpPr>
            <a:spLocks noGrp="1"/>
          </p:cNvSpPr>
          <p:nvPr>
            <p:ph type="sldNum" sz="quarter" idx="4"/>
          </p:nvPr>
        </p:nvSpPr>
        <p:spPr>
          <a:xfrm>
            <a:off x="7104063" y="7204075"/>
            <a:ext cx="2262187" cy="414338"/>
          </a:xfrm>
          <a:prstGeom prst="rect">
            <a:avLst/>
          </a:prstGeom>
        </p:spPr>
        <p:txBody>
          <a:bodyPr vert="horz" lIns="91440" tIns="45720" rIns="91440" bIns="45720" rtlCol="0" anchor="ctr"/>
          <a:lstStyle>
            <a:lvl1pPr algn="r">
              <a:defRPr sz="1200">
                <a:solidFill>
                  <a:schemeClr val="tx1">
                    <a:tint val="75000"/>
                  </a:schemeClr>
                </a:solidFill>
              </a:defRPr>
            </a:lvl1pPr>
          </a:lstStyle>
          <a:p>
            <a:fld id="{085866F1-A5D1-41EA-9352-CF2450B981DC}" type="slidenum">
              <a:rPr lang="en-US" smtClean="0"/>
              <a:t>‹#›</a:t>
            </a:fld>
            <a:endParaRPr lang="en-US" dirty="0"/>
          </a:p>
        </p:txBody>
      </p:sp>
    </p:spTree>
    <p:extLst>
      <p:ext uri="{BB962C8B-B14F-4D97-AF65-F5344CB8AC3E}">
        <p14:creationId xmlns:p14="http://schemas.microsoft.com/office/powerpoint/2010/main" val="148791374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Lst>
  <p:txStyles>
    <p:titleStyle>
      <a:lvl1pPr algn="l" defTabSz="914400" rtl="0" eaLnBrk="1" latinLnBrk="0" hangingPunct="1">
        <a:lnSpc>
          <a:spcPct val="90000"/>
        </a:lnSpc>
        <a:spcBef>
          <a:spcPct val="0"/>
        </a:spcBef>
        <a:buNone/>
        <a:defRPr sz="4400" b="1" kern="1200" cap="all" spc="300" baseline="0">
          <a:solidFill>
            <a:schemeClr val="tx1"/>
          </a:solidFill>
          <a:latin typeface="Gill Sans MT" panose="020B0502020104020203" pitchFamily="34" charset="0"/>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200" kern="1200">
          <a:solidFill>
            <a:schemeClr val="tx1"/>
          </a:solidFill>
          <a:latin typeface="Gill Sans MT" panose="020B05020201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Gill Sans MT" panose="020B050202010402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Gill Sans MT" panose="020B050202010402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Gill Sans MT" panose="020B050202010402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Gill Sans MT" panose="020B05020201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Oval 14">
            <a:extLst>
              <a:ext uri="{FF2B5EF4-FFF2-40B4-BE49-F238E27FC236}">
                <a16:creationId xmlns:a16="http://schemas.microsoft.com/office/drawing/2014/main" id="{E01EC06F-E7F7-66AE-C304-A7133BD0B308}"/>
              </a:ext>
            </a:extLst>
          </p:cNvPr>
          <p:cNvSpPr/>
          <p:nvPr userDrawn="1"/>
        </p:nvSpPr>
        <p:spPr>
          <a:xfrm>
            <a:off x="1114884" y="7295298"/>
            <a:ext cx="329184" cy="329184"/>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33832FCB-E6CF-AD06-BA7B-E86EAB11C17B}"/>
              </a:ext>
            </a:extLst>
          </p:cNvPr>
          <p:cNvSpPr/>
          <p:nvPr userDrawn="1"/>
        </p:nvSpPr>
        <p:spPr>
          <a:xfrm>
            <a:off x="1537181" y="7295298"/>
            <a:ext cx="329184" cy="329184"/>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91515" y="413810"/>
            <a:ext cx="8675370" cy="106070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91515" y="1543726"/>
            <a:ext cx="8675370" cy="5580974"/>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a:extLst>
              <a:ext uri="{FF2B5EF4-FFF2-40B4-BE49-F238E27FC236}">
                <a16:creationId xmlns:a16="http://schemas.microsoft.com/office/drawing/2014/main" id="{552A6C42-6F15-7492-0940-79E1E1D4DDFF}"/>
              </a:ext>
            </a:extLst>
          </p:cNvPr>
          <p:cNvSpPr txBox="1">
            <a:spLocks/>
          </p:cNvSpPr>
          <p:nvPr userDrawn="1"/>
        </p:nvSpPr>
        <p:spPr>
          <a:xfrm>
            <a:off x="691515" y="7294762"/>
            <a:ext cx="330256" cy="330256"/>
          </a:xfrm>
          <a:prstGeom prst="ellipse">
            <a:avLst/>
          </a:prstGeom>
          <a:solidFill>
            <a:schemeClr val="accent6"/>
          </a:solidFill>
        </p:spPr>
        <p:txBody>
          <a:bodyPr vert="horz" lIns="0" tIns="45720" rIns="0" bIns="45720" rtlCol="0" anchor="ctr"/>
          <a:lstStyle>
            <a:defPPr>
              <a:defRPr lang="en-US"/>
            </a:defPPr>
            <a:lvl1pPr marL="0" algn="ctr" defTabSz="457200" rtl="0" eaLnBrk="1" latinLnBrk="0" hangingPunct="1">
              <a:defRPr sz="1320" b="1"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D1B86138-F1BD-408E-845C-EEC20A435637}" type="slidenum">
              <a:rPr lang="en-US" sz="1000" b="1" smtClean="0">
                <a:solidFill>
                  <a:schemeClr val="bg1"/>
                </a:solidFill>
              </a:rPr>
              <a:pPr algn="ctr"/>
              <a:t>‹#›</a:t>
            </a:fld>
            <a:endParaRPr lang="en-US" sz="1000" b="1" dirty="0">
              <a:solidFill>
                <a:schemeClr val="bg1"/>
              </a:solidFill>
            </a:endParaRPr>
          </a:p>
        </p:txBody>
      </p:sp>
      <p:pic>
        <p:nvPicPr>
          <p:cNvPr id="8" name="Graphic 7" descr="Bookmark with solid fill">
            <a:hlinkClick r:id="rId16" action="ppaction://hlinksldjump"/>
            <a:extLst>
              <a:ext uri="{FF2B5EF4-FFF2-40B4-BE49-F238E27FC236}">
                <a16:creationId xmlns:a16="http://schemas.microsoft.com/office/drawing/2014/main" id="{D125A71E-2063-2DF8-0E9A-C6A80E3158CE}"/>
              </a:ext>
            </a:extLst>
          </p:cNvPr>
          <p:cNvPicPr>
            <a:picLocks noChangeAspect="1"/>
          </p:cNvPicPr>
          <p:nvPr userDrawn="1"/>
        </p:nvPicPr>
        <p:blipFill>
          <a:blip r:embed="rId17" cstate="print">
            <a:extLst>
              <a:ext uri="{28A0092B-C50C-407E-A947-70E740481C1C}">
                <a14:useLocalDpi xmlns:a14="http://schemas.microsoft.com/office/drawing/2010/main"/>
              </a:ext>
              <a:ext uri="{96DAC541-7B7A-43D3-8B79-37D633B846F1}">
                <asvg:svgBlip xmlns:asvg="http://schemas.microsoft.com/office/drawing/2016/SVG/main" r:embed="rId18"/>
              </a:ext>
            </a:extLst>
          </a:blip>
          <a:srcRect/>
          <a:stretch/>
        </p:blipFill>
        <p:spPr>
          <a:xfrm>
            <a:off x="1189560" y="7369975"/>
            <a:ext cx="179831" cy="179831"/>
          </a:xfrm>
          <a:prstGeom prst="rect">
            <a:avLst/>
          </a:prstGeom>
        </p:spPr>
      </p:pic>
      <p:pic>
        <p:nvPicPr>
          <p:cNvPr id="9" name="Graphic 8" descr="Address Book with solid fill">
            <a:hlinkClick r:id="" action="ppaction://noaction"/>
            <a:extLst>
              <a:ext uri="{FF2B5EF4-FFF2-40B4-BE49-F238E27FC236}">
                <a16:creationId xmlns:a16="http://schemas.microsoft.com/office/drawing/2014/main" id="{BFB368C8-CDC8-802D-D430-0EFD46ECC45B}"/>
              </a:ext>
            </a:extLst>
          </p:cNvPr>
          <p:cNvPicPr>
            <a:picLocks noChangeAspect="1"/>
          </p:cNvPicPr>
          <p:nvPr userDrawn="1"/>
        </p:nvPicPr>
        <p:blipFill>
          <a:blip r:embed="rId19" cstate="print">
            <a:extLst>
              <a:ext uri="{28A0092B-C50C-407E-A947-70E740481C1C}">
                <a14:useLocalDpi xmlns:a14="http://schemas.microsoft.com/office/drawing/2010/main"/>
              </a:ext>
              <a:ext uri="{96DAC541-7B7A-43D3-8B79-37D633B846F1}">
                <asvg:svgBlip xmlns:asvg="http://schemas.microsoft.com/office/drawing/2016/SVG/main" r:embed="rId20"/>
              </a:ext>
            </a:extLst>
          </a:blip>
          <a:srcRect/>
          <a:stretch/>
        </p:blipFill>
        <p:spPr>
          <a:xfrm>
            <a:off x="1606393" y="7364510"/>
            <a:ext cx="190760" cy="190760"/>
          </a:xfrm>
          <a:prstGeom prst="rect">
            <a:avLst/>
          </a:prstGeom>
        </p:spPr>
      </p:pic>
      <p:sp>
        <p:nvSpPr>
          <p:cNvPr id="4" name="Oval 3">
            <a:extLst>
              <a:ext uri="{FF2B5EF4-FFF2-40B4-BE49-F238E27FC236}">
                <a16:creationId xmlns:a16="http://schemas.microsoft.com/office/drawing/2014/main" id="{9D9F56C1-DF59-0868-6FFE-CF78C10129EE}"/>
              </a:ext>
            </a:extLst>
          </p:cNvPr>
          <p:cNvSpPr/>
          <p:nvPr userDrawn="1"/>
        </p:nvSpPr>
        <p:spPr>
          <a:xfrm>
            <a:off x="1947192" y="7294762"/>
            <a:ext cx="329184" cy="329184"/>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FE993784-8FD3-6ECE-662E-6B70F20424F6}"/>
              </a:ext>
            </a:extLst>
          </p:cNvPr>
          <p:cNvSpPr/>
          <p:nvPr userDrawn="1"/>
        </p:nvSpPr>
        <p:spPr>
          <a:xfrm>
            <a:off x="2357203" y="7294762"/>
            <a:ext cx="329184" cy="329184"/>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hlinkClick r:id="" action="ppaction://hlinkshowjump?jump=previousslide"/>
            <a:extLst>
              <a:ext uri="{FF2B5EF4-FFF2-40B4-BE49-F238E27FC236}">
                <a16:creationId xmlns:a16="http://schemas.microsoft.com/office/drawing/2014/main" id="{F0D4B33B-AB5A-33B4-8474-26F3CF57483E}"/>
              </a:ext>
            </a:extLst>
          </p:cNvPr>
          <p:cNvSpPr/>
          <p:nvPr userDrawn="1"/>
        </p:nvSpPr>
        <p:spPr>
          <a:xfrm>
            <a:off x="2027576" y="7396984"/>
            <a:ext cx="168416" cy="124741"/>
          </a:xfrm>
          <a:custGeom>
            <a:avLst/>
            <a:gdLst>
              <a:gd name="connsiteX0" fmla="*/ 107535 w 193189"/>
              <a:gd name="connsiteY0" fmla="*/ 0 h 124741"/>
              <a:gd name="connsiteX1" fmla="*/ 107535 w 193189"/>
              <a:gd name="connsiteY1" fmla="*/ 29033 h 124741"/>
              <a:gd name="connsiteX2" fmla="*/ 193189 w 193189"/>
              <a:gd name="connsiteY2" fmla="*/ 29033 h 124741"/>
              <a:gd name="connsiteX3" fmla="*/ 193189 w 193189"/>
              <a:gd name="connsiteY3" fmla="*/ 95708 h 124741"/>
              <a:gd name="connsiteX4" fmla="*/ 107535 w 193189"/>
              <a:gd name="connsiteY4" fmla="*/ 95708 h 124741"/>
              <a:gd name="connsiteX5" fmla="*/ 107535 w 193189"/>
              <a:gd name="connsiteY5" fmla="*/ 124741 h 124741"/>
              <a:gd name="connsiteX6" fmla="*/ 0 w 193189"/>
              <a:gd name="connsiteY6" fmla="*/ 62370 h 124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3189" h="124741">
                <a:moveTo>
                  <a:pt x="107535" y="0"/>
                </a:moveTo>
                <a:lnTo>
                  <a:pt x="107535" y="29033"/>
                </a:lnTo>
                <a:lnTo>
                  <a:pt x="193189" y="29033"/>
                </a:lnTo>
                <a:lnTo>
                  <a:pt x="193189" y="95708"/>
                </a:lnTo>
                <a:lnTo>
                  <a:pt x="107535" y="95708"/>
                </a:lnTo>
                <a:lnTo>
                  <a:pt x="107535" y="124741"/>
                </a:lnTo>
                <a:lnTo>
                  <a:pt x="0" y="62370"/>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hlinkClick r:id="" action="ppaction://hlinkshowjump?jump=nextslide"/>
            <a:extLst>
              <a:ext uri="{FF2B5EF4-FFF2-40B4-BE49-F238E27FC236}">
                <a16:creationId xmlns:a16="http://schemas.microsoft.com/office/drawing/2014/main" id="{CEB72E31-BC6B-3BD4-12DE-5C4514807FF9}"/>
              </a:ext>
            </a:extLst>
          </p:cNvPr>
          <p:cNvSpPr/>
          <p:nvPr userDrawn="1"/>
        </p:nvSpPr>
        <p:spPr>
          <a:xfrm flipH="1">
            <a:off x="2437587" y="7396983"/>
            <a:ext cx="168416" cy="124741"/>
          </a:xfrm>
          <a:custGeom>
            <a:avLst/>
            <a:gdLst>
              <a:gd name="connsiteX0" fmla="*/ 107535 w 193189"/>
              <a:gd name="connsiteY0" fmla="*/ 124741 h 124741"/>
              <a:gd name="connsiteX1" fmla="*/ 0 w 193189"/>
              <a:gd name="connsiteY1" fmla="*/ 62370 h 124741"/>
              <a:gd name="connsiteX2" fmla="*/ 107535 w 193189"/>
              <a:gd name="connsiteY2" fmla="*/ 0 h 124741"/>
              <a:gd name="connsiteX3" fmla="*/ 107535 w 193189"/>
              <a:gd name="connsiteY3" fmla="*/ 29033 h 124741"/>
              <a:gd name="connsiteX4" fmla="*/ 193189 w 193189"/>
              <a:gd name="connsiteY4" fmla="*/ 29033 h 124741"/>
              <a:gd name="connsiteX5" fmla="*/ 193189 w 193189"/>
              <a:gd name="connsiteY5" fmla="*/ 95708 h 124741"/>
              <a:gd name="connsiteX6" fmla="*/ 107535 w 193189"/>
              <a:gd name="connsiteY6" fmla="*/ 95708 h 124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3189" h="124741">
                <a:moveTo>
                  <a:pt x="107535" y="124741"/>
                </a:moveTo>
                <a:lnTo>
                  <a:pt x="0" y="62370"/>
                </a:lnTo>
                <a:lnTo>
                  <a:pt x="107535" y="0"/>
                </a:lnTo>
                <a:lnTo>
                  <a:pt x="107535" y="29033"/>
                </a:lnTo>
                <a:lnTo>
                  <a:pt x="193189" y="29033"/>
                </a:lnTo>
                <a:lnTo>
                  <a:pt x="193189" y="95708"/>
                </a:lnTo>
                <a:lnTo>
                  <a:pt x="107535" y="95708"/>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265374970"/>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 id="2147483706" r:id="rId14"/>
  </p:sldLayoutIdLst>
  <p:hf hdr="0" ftr="0" dt="0"/>
  <p:txStyles>
    <p:titleStyle>
      <a:lvl1pPr algn="l" defTabSz="1005840" rtl="0" eaLnBrk="1" latinLnBrk="0" hangingPunct="1">
        <a:lnSpc>
          <a:spcPct val="90000"/>
        </a:lnSpc>
        <a:spcBef>
          <a:spcPct val="0"/>
        </a:spcBef>
        <a:buNone/>
        <a:defRPr sz="3000" b="1" kern="1200" cap="all" spc="300" baseline="0">
          <a:solidFill>
            <a:schemeClr val="tx1"/>
          </a:solidFill>
          <a:latin typeface="+mj-lt"/>
          <a:ea typeface="+mj-ea"/>
          <a:cs typeface="+mj-cs"/>
        </a:defRPr>
      </a:lvl1pPr>
    </p:titleStyle>
    <p:bodyStyle>
      <a:lvl1pPr marL="0" indent="0" algn="l" defTabSz="100584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1pPr>
      <a:lvl2pPr marL="75438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2pPr>
      <a:lvl3pPr marL="125730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3pPr>
      <a:lvl4pPr marL="176022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4pPr>
      <a:lvl5pPr marL="226314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svg"/><Relationship Id="rId3" Type="http://schemas.openxmlformats.org/officeDocument/2006/relationships/image" Target="../media/image6.svg"/><Relationship Id="rId7" Type="http://schemas.openxmlformats.org/officeDocument/2006/relationships/image" Target="../media/image10.svg"/><Relationship Id="rId12" Type="http://schemas.openxmlformats.org/officeDocument/2006/relationships/image" Target="../media/image15.png"/><Relationship Id="rId2" Type="http://schemas.openxmlformats.org/officeDocument/2006/relationships/image" Target="../media/image5.png"/><Relationship Id="rId1" Type="http://schemas.openxmlformats.org/officeDocument/2006/relationships/slideLayout" Target="../slideLayouts/slideLayout16.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sv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svg"/><Relationship Id="rId14" Type="http://schemas.openxmlformats.org/officeDocument/2006/relationships/image" Target="../media/image17.png"/></Relationships>
</file>

<file path=ppt/slides/_rels/slide10.xml.rels><?xml version="1.0" encoding="UTF-8" standalone="yes"?>
<Relationships xmlns="http://schemas.openxmlformats.org/package/2006/relationships"><Relationship Id="rId3" Type="http://schemas.openxmlformats.org/officeDocument/2006/relationships/hyperlink" Target="http://www.guardianlife.com/" TargetMode="Externa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image" Target="../media/image37.svg"/><Relationship Id="rId3" Type="http://schemas.openxmlformats.org/officeDocument/2006/relationships/image" Target="../media/image32.png"/><Relationship Id="rId7" Type="http://schemas.openxmlformats.org/officeDocument/2006/relationships/image" Target="../media/image36.png"/><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image" Target="../media/image35.svg"/><Relationship Id="rId5" Type="http://schemas.openxmlformats.org/officeDocument/2006/relationships/image" Target="../media/image34.png"/><Relationship Id="rId4" Type="http://schemas.openxmlformats.org/officeDocument/2006/relationships/image" Target="../media/image33.svg"/></Relationships>
</file>

<file path=ppt/slides/_rels/slide13.xml.rels><?xml version="1.0" encoding="UTF-8" standalone="yes"?>
<Relationships xmlns="http://schemas.openxmlformats.org/package/2006/relationships"><Relationship Id="rId8" Type="http://schemas.openxmlformats.org/officeDocument/2006/relationships/image" Target="../media/image42.svg"/><Relationship Id="rId3" Type="http://schemas.openxmlformats.org/officeDocument/2006/relationships/image" Target="../media/image38.png"/><Relationship Id="rId7" Type="http://schemas.openxmlformats.org/officeDocument/2006/relationships/image" Target="../media/image41.png"/><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image" Target="../media/image40.svg"/><Relationship Id="rId5" Type="http://schemas.openxmlformats.org/officeDocument/2006/relationships/image" Target="../media/image26.png"/><Relationship Id="rId4" Type="http://schemas.openxmlformats.org/officeDocument/2006/relationships/image" Target="../media/image39.svg"/></Relationships>
</file>

<file path=ppt/slides/_rels/slide14.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3.xml"/><Relationship Id="rId1" Type="http://schemas.openxmlformats.org/officeDocument/2006/relationships/slideLayout" Target="../slideLayouts/slideLayout5.xml"/><Relationship Id="rId6" Type="http://schemas.openxmlformats.org/officeDocument/2006/relationships/image" Target="../media/image45.svg"/><Relationship Id="rId5" Type="http://schemas.openxmlformats.org/officeDocument/2006/relationships/image" Target="../media/image44.png"/><Relationship Id="rId4" Type="http://schemas.openxmlformats.org/officeDocument/2006/relationships/image" Target="../media/image43.svg"/></Relationships>
</file>

<file path=ppt/slides/_rels/slide15.xml.rels><?xml version="1.0" encoding="UTF-8" standalone="yes"?>
<Relationships xmlns="http://schemas.openxmlformats.org/package/2006/relationships"><Relationship Id="rId2" Type="http://schemas.openxmlformats.org/officeDocument/2006/relationships/hyperlink" Target="http://www.guardianlife.com/" TargetMode="Externa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8" Type="http://schemas.openxmlformats.org/officeDocument/2006/relationships/hyperlink" Target="https://vimeo.com/683039312/bb152b6d38" TargetMode="External"/><Relationship Id="rId13" Type="http://schemas.openxmlformats.org/officeDocument/2006/relationships/hyperlink" Target="https://www.brainshark.com/hubintl/lifeins" TargetMode="External"/><Relationship Id="rId3" Type="http://schemas.openxmlformats.org/officeDocument/2006/relationships/hyperlink" Target="https://www.brainshark.com/hubintl/ComparingPlans" TargetMode="External"/><Relationship Id="rId7" Type="http://schemas.openxmlformats.org/officeDocument/2006/relationships/hyperlink" Target="https://www.brainshark.com/hubintl/RxCoverage" TargetMode="External"/><Relationship Id="rId12" Type="http://schemas.openxmlformats.org/officeDocument/2006/relationships/hyperlink" Target="https://www.brainshark.com/hubintl/retirement" TargetMode="External"/><Relationship Id="rId17" Type="http://schemas.openxmlformats.org/officeDocument/2006/relationships/hyperlink" Target="https://www.brainshark.com/hubintl/EAP" TargetMode="External"/><Relationship Id="rId2" Type="http://schemas.openxmlformats.org/officeDocument/2006/relationships/notesSlide" Target="../notesSlides/notesSlide14.xml"/><Relationship Id="rId16" Type="http://schemas.openxmlformats.org/officeDocument/2006/relationships/hyperlink" Target="https://www.brainshark.com/hubintl/CIInsurance" TargetMode="External"/><Relationship Id="rId1" Type="http://schemas.openxmlformats.org/officeDocument/2006/relationships/slideLayout" Target="../slideLayouts/slideLayout24.xml"/><Relationship Id="rId6" Type="http://schemas.openxmlformats.org/officeDocument/2006/relationships/hyperlink" Target="https://www.brainshark.com/hubintl/Preventive" TargetMode="External"/><Relationship Id="rId11" Type="http://schemas.openxmlformats.org/officeDocument/2006/relationships/hyperlink" Target="https://www.brainshark.com/hubintl/HSAvsFSA" TargetMode="External"/><Relationship Id="rId5" Type="http://schemas.openxmlformats.org/officeDocument/2006/relationships/hyperlink" Target="https://www.brainshark.com/hubintl/QLEvideo" TargetMode="External"/><Relationship Id="rId15" Type="http://schemas.openxmlformats.org/officeDocument/2006/relationships/hyperlink" Target="https://www.brainshark.com/hubintl/Accident" TargetMode="External"/><Relationship Id="rId10" Type="http://schemas.openxmlformats.org/officeDocument/2006/relationships/hyperlink" Target="https://www.brainshark.com/hubintl/FSA" TargetMode="External"/><Relationship Id="rId4" Type="http://schemas.openxmlformats.org/officeDocument/2006/relationships/hyperlink" Target="https://www.brainshark.com/hubintl/OEvideo" TargetMode="External"/><Relationship Id="rId9" Type="http://schemas.openxmlformats.org/officeDocument/2006/relationships/hyperlink" Target="https://www.brainshark.com/hubintl/hsa101" TargetMode="External"/><Relationship Id="rId14" Type="http://schemas.openxmlformats.org/officeDocument/2006/relationships/hyperlink" Target="https://www.brainshark.com/hubintl/disability"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notesSlide" Target="../notesSlides/notesSlide2.xml"/><Relationship Id="rId1" Type="http://schemas.openxmlformats.org/officeDocument/2006/relationships/slideLayout" Target="../slideLayouts/slideLayout9.xml"/><Relationship Id="rId6" Type="http://schemas.openxmlformats.org/officeDocument/2006/relationships/image" Target="../media/image21.svg"/><Relationship Id="rId5" Type="http://schemas.openxmlformats.org/officeDocument/2006/relationships/image" Target="../media/image20.png"/><Relationship Id="rId10" Type="http://schemas.openxmlformats.org/officeDocument/2006/relationships/image" Target="../media/image25.svg"/><Relationship Id="rId4" Type="http://schemas.openxmlformats.org/officeDocument/2006/relationships/image" Target="../media/image19.svg"/><Relationship Id="rId9" Type="http://schemas.openxmlformats.org/officeDocument/2006/relationships/image" Target="../media/image24.png"/></Relationships>
</file>

<file path=ppt/slides/_rels/slide4.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hyperlink" Target="http://www.mycigna.com/" TargetMode="External"/><Relationship Id="rId7" Type="http://schemas.openxmlformats.org/officeDocument/2006/relationships/image" Target="../media/image29.sv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28.png"/><Relationship Id="rId5" Type="http://schemas.openxmlformats.org/officeDocument/2006/relationships/image" Target="../media/image27.svg"/><Relationship Id="rId4" Type="http://schemas.openxmlformats.org/officeDocument/2006/relationships/image" Target="../media/image26.png"/><Relationship Id="rId9" Type="http://schemas.openxmlformats.org/officeDocument/2006/relationships/image" Target="../media/image31.svg"/></Relationships>
</file>

<file path=ppt/slides/_rels/slide5.xml.rels><?xml version="1.0" encoding="UTF-8" standalone="yes"?>
<Relationships xmlns="http://schemas.openxmlformats.org/package/2006/relationships"><Relationship Id="rId3" Type="http://schemas.openxmlformats.org/officeDocument/2006/relationships/hyperlink" Target="file:///\\mid-data\mid_fs\shareddata\HUB%20CORP%20CD\CLIENTS\04%20-%20Crafted\New%20York%20Jets\DBF_Footnote1%20DO%20NOT%20CHANGE"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file:///\\mid-data\mid_fs\shareddata\HUB%20CORP%20CD\CLIENTS\04%20-%20Crafted\New%20York%20Jets\DBF_Footnote1%20DO%20NOT%20CHANGE"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www.mycigna.com/"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irs.gov/forms-pubs/about-publication-502"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hyperlink" Target="https://www.irs.gov/forms-pubs/about-publication-969"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guardianlife.com/" TargetMode="Externa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E33706DC-49FE-1591-E613-AC52B7607D5E}"/>
              </a:ext>
              <a:ext uri="{C183D7F6-B498-43B3-948B-1728B52AA6E4}">
                <adec:decorative xmlns:adec="http://schemas.microsoft.com/office/drawing/2017/decorative" val="1"/>
              </a:ext>
            </a:extLst>
          </p:cNvPr>
          <p:cNvSpPr/>
          <p:nvPr/>
        </p:nvSpPr>
        <p:spPr>
          <a:xfrm>
            <a:off x="3" y="2"/>
            <a:ext cx="2134216" cy="2258161"/>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2D3193"/>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accent1"/>
              </a:solidFill>
            </a:endParaRPr>
          </a:p>
        </p:txBody>
      </p:sp>
      <p:grpSp>
        <p:nvGrpSpPr>
          <p:cNvPr id="13" name="Group 12">
            <a:extLst>
              <a:ext uri="{FF2B5EF4-FFF2-40B4-BE49-F238E27FC236}">
                <a16:creationId xmlns:a16="http://schemas.microsoft.com/office/drawing/2014/main" id="{3FBA9E43-3E86-32E2-A8D3-A17F15E6C1D3}"/>
              </a:ext>
              <a:ext uri="{C183D7F6-B498-43B3-948B-1728B52AA6E4}">
                <adec:decorative xmlns:adec="http://schemas.microsoft.com/office/drawing/2017/decorative" val="1"/>
              </a:ext>
            </a:extLst>
          </p:cNvPr>
          <p:cNvGrpSpPr/>
          <p:nvPr/>
        </p:nvGrpSpPr>
        <p:grpSpPr>
          <a:xfrm>
            <a:off x="807854" y="1762919"/>
            <a:ext cx="4860256" cy="4589316"/>
            <a:chOff x="1481312" y="743744"/>
            <a:chExt cx="4860256" cy="4589316"/>
          </a:xfrm>
        </p:grpSpPr>
        <p:sp>
          <p:nvSpPr>
            <p:cNvPr id="15" name="Rectangle 14" descr="Tag=AccentColor&#10;Flavor=Light&#10;Target=Fill">
              <a:extLst>
                <a:ext uri="{FF2B5EF4-FFF2-40B4-BE49-F238E27FC236}">
                  <a16:creationId xmlns:a16="http://schemas.microsoft.com/office/drawing/2014/main" id="{5737C4E4-1CFC-CE51-2391-442F4433149B}"/>
                </a:ext>
              </a:extLst>
            </p:cNvPr>
            <p:cNvSpPr/>
            <p:nvPr/>
          </p:nvSpPr>
          <p:spPr>
            <a:xfrm>
              <a:off x="1481312" y="743744"/>
              <a:ext cx="4860256" cy="4589316"/>
            </a:xfrm>
            <a:prstGeom prst="rect">
              <a:avLst/>
            </a:prstGeom>
            <a:solidFill>
              <a:srgbClr val="FFFFFF"/>
            </a:solidFill>
            <a:ln w="28575">
              <a:solidFill>
                <a:srgbClr val="58595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accent1"/>
                </a:solidFill>
              </a:endParaRPr>
            </a:p>
          </p:txBody>
        </p:sp>
        <p:sp>
          <p:nvSpPr>
            <p:cNvPr id="18" name="Rectangle 17" descr="Tag=AccentColor&#10;Flavor=Light&#10;Target=Fill">
              <a:extLst>
                <a:ext uri="{FF2B5EF4-FFF2-40B4-BE49-F238E27FC236}">
                  <a16:creationId xmlns:a16="http://schemas.microsoft.com/office/drawing/2014/main" id="{91D2CFDB-F293-AE17-6533-65DF548DA872}"/>
                </a:ext>
              </a:extLst>
            </p:cNvPr>
            <p:cNvSpPr/>
            <p:nvPr/>
          </p:nvSpPr>
          <p:spPr>
            <a:xfrm>
              <a:off x="1481312" y="743744"/>
              <a:ext cx="4860256" cy="4589316"/>
            </a:xfrm>
            <a:prstGeom prst="rect">
              <a:avLst/>
            </a:prstGeom>
            <a:solidFill>
              <a:srgbClr val="58595B">
                <a:alpha val="20000"/>
              </a:srgbClr>
            </a:solidFill>
            <a:ln w="28575">
              <a:solidFill>
                <a:srgbClr val="5859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useBgFill="1">
        <p:nvSpPr>
          <p:cNvPr id="29" name="Rectangle 28">
            <a:extLst>
              <a:ext uri="{FF2B5EF4-FFF2-40B4-BE49-F238E27FC236}">
                <a16:creationId xmlns:a16="http://schemas.microsoft.com/office/drawing/2014/main" id="{2B9C4BA0-D4AB-14C4-1AA8-0C2F33FF9910}"/>
              </a:ext>
              <a:ext uri="{C183D7F6-B498-43B3-948B-1728B52AA6E4}">
                <adec:decorative xmlns:adec="http://schemas.microsoft.com/office/drawing/2017/decorative" val="1"/>
              </a:ext>
            </a:extLst>
          </p:cNvPr>
          <p:cNvSpPr/>
          <p:nvPr/>
        </p:nvSpPr>
        <p:spPr>
          <a:xfrm>
            <a:off x="490550" y="2228812"/>
            <a:ext cx="4787270" cy="3731498"/>
          </a:xfrm>
          <a:prstGeom prst="rect">
            <a:avLst/>
          </a:prstGeom>
          <a:ln w="28575">
            <a:solidFill>
              <a:srgbClr val="5859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5">
            <a:extLst>
              <a:ext uri="{FF2B5EF4-FFF2-40B4-BE49-F238E27FC236}">
                <a16:creationId xmlns:a16="http://schemas.microsoft.com/office/drawing/2014/main" id="{BC9CD193-9A23-CBFB-E73E-FFBBDDA023DB}"/>
              </a:ext>
            </a:extLst>
          </p:cNvPr>
          <p:cNvSpPr>
            <a:spLocks noGrp="1"/>
          </p:cNvSpPr>
          <p:nvPr>
            <p:ph type="ctrTitle"/>
          </p:nvPr>
        </p:nvSpPr>
        <p:spPr>
          <a:xfrm>
            <a:off x="490550" y="2373292"/>
            <a:ext cx="4756242" cy="2735827"/>
          </a:xfrm>
        </p:spPr>
        <p:txBody>
          <a:bodyPr/>
          <a:lstStyle/>
          <a:p>
            <a:r>
              <a:rPr lang="en-US" sz="6000" dirty="0">
                <a:solidFill>
                  <a:srgbClr val="2D3193"/>
                </a:solidFill>
              </a:rPr>
              <a:t>2025 </a:t>
            </a:r>
            <a:br>
              <a:rPr lang="en-US" sz="6000" dirty="0">
                <a:solidFill>
                  <a:srgbClr val="2D3193"/>
                </a:solidFill>
              </a:rPr>
            </a:br>
            <a:r>
              <a:rPr lang="en-US" sz="6000" dirty="0">
                <a:solidFill>
                  <a:srgbClr val="2D3193"/>
                </a:solidFill>
              </a:rPr>
              <a:t>BENEFIT GUIDE</a:t>
            </a:r>
          </a:p>
        </p:txBody>
      </p:sp>
      <p:sp>
        <p:nvSpPr>
          <p:cNvPr id="10" name="Subtitle 9">
            <a:extLst>
              <a:ext uri="{FF2B5EF4-FFF2-40B4-BE49-F238E27FC236}">
                <a16:creationId xmlns:a16="http://schemas.microsoft.com/office/drawing/2014/main" id="{39EF79CC-2FB7-4FD0-27BE-37B85CD9CD20}"/>
              </a:ext>
            </a:extLst>
          </p:cNvPr>
          <p:cNvSpPr>
            <a:spLocks noGrp="1"/>
          </p:cNvSpPr>
          <p:nvPr>
            <p:ph type="subTitle" idx="1"/>
          </p:nvPr>
        </p:nvSpPr>
        <p:spPr>
          <a:xfrm>
            <a:off x="490550" y="5075376"/>
            <a:ext cx="4787270" cy="860088"/>
          </a:xfrm>
        </p:spPr>
        <p:txBody>
          <a:bodyPr/>
          <a:lstStyle/>
          <a:p>
            <a:r>
              <a:rPr lang="en-US" sz="2400" dirty="0">
                <a:solidFill>
                  <a:srgbClr val="E56B1D"/>
                </a:solidFill>
              </a:rPr>
              <a:t>January 1 – December 31, 2025</a:t>
            </a:r>
          </a:p>
          <a:p>
            <a:endParaRPr lang="en-US" sz="1800" dirty="0">
              <a:solidFill>
                <a:srgbClr val="E56B1D"/>
              </a:solidFill>
            </a:endParaRPr>
          </a:p>
        </p:txBody>
      </p:sp>
      <p:sp>
        <p:nvSpPr>
          <p:cNvPr id="20" name="Freeform: Shape 19">
            <a:extLst>
              <a:ext uri="{FF2B5EF4-FFF2-40B4-BE49-F238E27FC236}">
                <a16:creationId xmlns:a16="http://schemas.microsoft.com/office/drawing/2014/main" id="{54EA66A0-BC50-B2F9-05BE-79D42730C893}"/>
              </a:ext>
              <a:ext uri="{C183D7F6-B498-43B3-948B-1728B52AA6E4}">
                <adec:decorative xmlns:adec="http://schemas.microsoft.com/office/drawing/2017/decorative" val="1"/>
              </a:ext>
            </a:extLst>
          </p:cNvPr>
          <p:cNvSpPr/>
          <p:nvPr/>
        </p:nvSpPr>
        <p:spPr>
          <a:xfrm>
            <a:off x="8477190" y="6247460"/>
            <a:ext cx="1589388" cy="1524940"/>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2D3193">
              <a:alpha val="20000"/>
            </a:srgb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useBgFill="1">
        <p:nvSpPr>
          <p:cNvPr id="21" name="Rectangle 20">
            <a:extLst>
              <a:ext uri="{FF2B5EF4-FFF2-40B4-BE49-F238E27FC236}">
                <a16:creationId xmlns:a16="http://schemas.microsoft.com/office/drawing/2014/main" id="{464281F0-B0F0-B412-EA3F-E9758AC4DB1E}"/>
              </a:ext>
              <a:ext uri="{C183D7F6-B498-43B3-948B-1728B52AA6E4}">
                <adec:decorative xmlns:adec="http://schemas.microsoft.com/office/drawing/2017/decorative" val="1"/>
              </a:ext>
            </a:extLst>
          </p:cNvPr>
          <p:cNvSpPr/>
          <p:nvPr/>
        </p:nvSpPr>
        <p:spPr>
          <a:xfrm>
            <a:off x="5277820" y="1971279"/>
            <a:ext cx="2027974" cy="1914922"/>
          </a:xfrm>
          <a:prstGeom prst="rect">
            <a:avLst/>
          </a:prstGeom>
          <a:ln w="28575">
            <a:solidFill>
              <a:srgbClr val="58595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2" name="Graphic 21" descr="Piggy Bank with solid fill">
            <a:extLst>
              <a:ext uri="{FF2B5EF4-FFF2-40B4-BE49-F238E27FC236}">
                <a16:creationId xmlns:a16="http://schemas.microsoft.com/office/drawing/2014/main" id="{5807025C-D05C-3A70-5992-77FA9913E11F}"/>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5564603" y="2201536"/>
            <a:ext cx="1454408" cy="1454408"/>
          </a:xfrm>
          <a:prstGeom prst="rect">
            <a:avLst/>
          </a:prstGeom>
        </p:spPr>
      </p:pic>
      <p:pic>
        <p:nvPicPr>
          <p:cNvPr id="23" name="Graphic 22" descr="Heart with pulse with solid fill">
            <a:extLst>
              <a:ext uri="{FF2B5EF4-FFF2-40B4-BE49-F238E27FC236}">
                <a16:creationId xmlns:a16="http://schemas.microsoft.com/office/drawing/2014/main" id="{BF9C3986-8A55-DF88-DB61-1003B818C3EE}"/>
              </a:ext>
            </a:extLst>
          </p:cNvPr>
          <p:cNvPicPr>
            <a:picLocks noChangeAspect="1"/>
          </p:cNvPicPr>
          <p:nvPr/>
        </p:nvPicPr>
        <p:blipFill>
          <a:blip r:embed="rId4">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20933" y="92356"/>
            <a:ext cx="1454408" cy="1454408"/>
          </a:xfrm>
          <a:prstGeom prst="rect">
            <a:avLst/>
          </a:prstGeom>
        </p:spPr>
      </p:pic>
      <p:pic>
        <p:nvPicPr>
          <p:cNvPr id="24" name="Graphic 23" descr="Stars with solid fill">
            <a:extLst>
              <a:ext uri="{FF2B5EF4-FFF2-40B4-BE49-F238E27FC236}">
                <a16:creationId xmlns:a16="http://schemas.microsoft.com/office/drawing/2014/main" id="{F00BC63D-2F57-8434-C3EE-1E9AE73742B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8876453" y="6570982"/>
            <a:ext cx="1049147" cy="1049147"/>
          </a:xfrm>
          <a:prstGeom prst="rect">
            <a:avLst/>
          </a:prstGeom>
        </p:spPr>
      </p:pic>
      <p:sp useBgFill="1">
        <p:nvSpPr>
          <p:cNvPr id="25" name="Rectangle 24">
            <a:extLst>
              <a:ext uri="{FF2B5EF4-FFF2-40B4-BE49-F238E27FC236}">
                <a16:creationId xmlns:a16="http://schemas.microsoft.com/office/drawing/2014/main" id="{986B2D9E-395D-1A6D-4257-ADD737249A65}"/>
              </a:ext>
              <a:ext uri="{C183D7F6-B498-43B3-948B-1728B52AA6E4}">
                <adec:decorative xmlns:adec="http://schemas.microsoft.com/office/drawing/2017/decorative" val="1"/>
              </a:ext>
            </a:extLst>
          </p:cNvPr>
          <p:cNvSpPr/>
          <p:nvPr/>
        </p:nvSpPr>
        <p:spPr>
          <a:xfrm>
            <a:off x="4647978" y="5705207"/>
            <a:ext cx="2027974" cy="1914922"/>
          </a:xfrm>
          <a:prstGeom prst="rect">
            <a:avLst/>
          </a:prstGeom>
          <a:ln w="28575">
            <a:solidFill>
              <a:srgbClr val="58595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6" name="Graphic 25" descr="Lotus Flower with solid fill">
            <a:extLst>
              <a:ext uri="{FF2B5EF4-FFF2-40B4-BE49-F238E27FC236}">
                <a16:creationId xmlns:a16="http://schemas.microsoft.com/office/drawing/2014/main" id="{8B8B2DD2-ABC5-1E15-8EC5-4BC1028A4323}"/>
              </a:ext>
            </a:extLst>
          </p:cNvPr>
          <p:cNvPicPr>
            <a:picLocks noChangeAspect="1"/>
          </p:cNvPicPr>
          <p:nvPr/>
        </p:nvPicPr>
        <p:blipFill>
          <a:blip r:embed="rId8">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a:off x="4934761" y="5935464"/>
            <a:ext cx="1454408" cy="1454408"/>
          </a:xfrm>
          <a:prstGeom prst="rect">
            <a:avLst/>
          </a:prstGeom>
        </p:spPr>
      </p:pic>
      <p:sp useBgFill="1">
        <p:nvSpPr>
          <p:cNvPr id="27" name="Rectangle 26">
            <a:extLst>
              <a:ext uri="{FF2B5EF4-FFF2-40B4-BE49-F238E27FC236}">
                <a16:creationId xmlns:a16="http://schemas.microsoft.com/office/drawing/2014/main" id="{81CAE7FB-0D42-D0B8-3A64-F436154FAC4E}"/>
              </a:ext>
              <a:ext uri="{C183D7F6-B498-43B3-948B-1728B52AA6E4}">
                <adec:decorative xmlns:adec="http://schemas.microsoft.com/office/drawing/2017/decorative" val="1"/>
              </a:ext>
            </a:extLst>
          </p:cNvPr>
          <p:cNvSpPr/>
          <p:nvPr/>
        </p:nvSpPr>
        <p:spPr>
          <a:xfrm>
            <a:off x="6856486" y="3556798"/>
            <a:ext cx="1185399" cy="1119317"/>
          </a:xfrm>
          <a:prstGeom prst="rect">
            <a:avLst/>
          </a:prstGeom>
          <a:ln w="28575">
            <a:solidFill>
              <a:srgbClr val="58595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 name="Graphic 27" descr="Gears with solid fill">
            <a:extLst>
              <a:ext uri="{FF2B5EF4-FFF2-40B4-BE49-F238E27FC236}">
                <a16:creationId xmlns:a16="http://schemas.microsoft.com/office/drawing/2014/main" id="{95394EC8-DEAE-59C2-6AC8-49064BE1B34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p:blipFill>
        <p:spPr>
          <a:xfrm>
            <a:off x="7024117" y="3691388"/>
            <a:ext cx="850136" cy="850136"/>
          </a:xfrm>
          <a:prstGeom prst="rect">
            <a:avLst/>
          </a:prstGeom>
        </p:spPr>
      </p:pic>
      <p:sp useBgFill="1">
        <p:nvSpPr>
          <p:cNvPr id="3" name="Rectangle 2">
            <a:extLst>
              <a:ext uri="{FF2B5EF4-FFF2-40B4-BE49-F238E27FC236}">
                <a16:creationId xmlns:a16="http://schemas.microsoft.com/office/drawing/2014/main" id="{4AAA5130-8093-14DE-8898-4D20E28E3420}"/>
              </a:ext>
              <a:ext uri="{C183D7F6-B498-43B3-948B-1728B52AA6E4}">
                <adec:decorative xmlns:adec="http://schemas.microsoft.com/office/drawing/2017/decorative" val="1"/>
              </a:ext>
            </a:extLst>
          </p:cNvPr>
          <p:cNvSpPr/>
          <p:nvPr/>
        </p:nvSpPr>
        <p:spPr>
          <a:xfrm>
            <a:off x="5045650" y="4870148"/>
            <a:ext cx="1185399" cy="1119317"/>
          </a:xfrm>
          <a:prstGeom prst="rect">
            <a:avLst/>
          </a:prstGeom>
          <a:ln w="28575">
            <a:solidFill>
              <a:srgbClr val="58595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Graphic 6" descr="Care with solid fill">
            <a:extLst>
              <a:ext uri="{FF2B5EF4-FFF2-40B4-BE49-F238E27FC236}">
                <a16:creationId xmlns:a16="http://schemas.microsoft.com/office/drawing/2014/main" id="{FFE70D86-E11E-D1ED-E241-8A572328C929}"/>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rcRect/>
          <a:stretch/>
        </p:blipFill>
        <p:spPr>
          <a:xfrm>
            <a:off x="5245744" y="5017912"/>
            <a:ext cx="832441" cy="832441"/>
          </a:xfrm>
          <a:prstGeom prst="rect">
            <a:avLst/>
          </a:prstGeom>
        </p:spPr>
      </p:pic>
      <p:pic>
        <p:nvPicPr>
          <p:cNvPr id="5" name="Picture 4" descr="A black and orange circles with white letters&#10;&#10;Description automatically generated">
            <a:extLst>
              <a:ext uri="{FF2B5EF4-FFF2-40B4-BE49-F238E27FC236}">
                <a16:creationId xmlns:a16="http://schemas.microsoft.com/office/drawing/2014/main" id="{7E91C5DF-ADF4-16D7-9145-C6AF67921D5D}"/>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5388824" y="88900"/>
            <a:ext cx="4536776" cy="1512258"/>
          </a:xfrm>
          <a:prstGeom prst="rect">
            <a:avLst/>
          </a:prstGeom>
        </p:spPr>
      </p:pic>
    </p:spTree>
    <p:extLst>
      <p:ext uri="{BB962C8B-B14F-4D97-AF65-F5344CB8AC3E}">
        <p14:creationId xmlns:p14="http://schemas.microsoft.com/office/powerpoint/2010/main" val="889400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3">
            <a:extLst>
              <a:ext uri="{FF2B5EF4-FFF2-40B4-BE49-F238E27FC236}">
                <a16:creationId xmlns:a16="http://schemas.microsoft.com/office/drawing/2014/main" id="{2C32D240-949A-58FD-6008-D7A8F5141061}"/>
              </a:ext>
            </a:extLst>
          </p:cNvPr>
          <p:cNvSpPr>
            <a:spLocks noGrp="1"/>
          </p:cNvSpPr>
          <p:nvPr>
            <p:ph type="title"/>
          </p:nvPr>
        </p:nvSpPr>
        <p:spPr>
          <a:xfrm>
            <a:off x="569926" y="309035"/>
            <a:ext cx="8796324" cy="757765"/>
          </a:xfrm>
        </p:spPr>
        <p:txBody>
          <a:bodyPr>
            <a:normAutofit/>
          </a:bodyPr>
          <a:lstStyle/>
          <a:p>
            <a:r>
              <a:rPr lang="en-US" dirty="0">
                <a:solidFill>
                  <a:srgbClr val="58595B"/>
                </a:solidFill>
              </a:rPr>
              <a:t>VISION COVERAGE</a:t>
            </a:r>
          </a:p>
        </p:txBody>
      </p:sp>
      <p:sp>
        <p:nvSpPr>
          <p:cNvPr id="5" name="Content Placeholder 4">
            <a:extLst>
              <a:ext uri="{FF2B5EF4-FFF2-40B4-BE49-F238E27FC236}">
                <a16:creationId xmlns:a16="http://schemas.microsoft.com/office/drawing/2014/main" id="{41682C73-44FC-03E1-F53B-B3EF0D9E1AF7}"/>
              </a:ext>
            </a:extLst>
          </p:cNvPr>
          <p:cNvSpPr>
            <a:spLocks noGrp="1"/>
          </p:cNvSpPr>
          <p:nvPr>
            <p:ph sz="half" idx="10"/>
          </p:nvPr>
        </p:nvSpPr>
        <p:spPr>
          <a:xfrm>
            <a:off x="630720" y="962650"/>
            <a:ext cx="8674735" cy="2296296"/>
          </a:xfrm>
        </p:spPr>
        <p:txBody>
          <a:bodyPr/>
          <a:lstStyle/>
          <a:p>
            <a:pPr marL="0" indent="0">
              <a:spcBef>
                <a:spcPts val="1100"/>
              </a:spcBef>
              <a:spcAft>
                <a:spcPts val="500"/>
              </a:spcAft>
              <a:buNone/>
            </a:pPr>
            <a:r>
              <a:rPr lang="en-US" sz="1600" b="1" dirty="0">
                <a:solidFill>
                  <a:srgbClr val="2D3193"/>
                </a:solidFill>
              </a:rPr>
              <a:t>Guardian Vision Plan</a:t>
            </a:r>
            <a:endParaRPr lang="en-US" sz="1600" dirty="0">
              <a:solidFill>
                <a:srgbClr val="2D3193"/>
              </a:solidFill>
            </a:endParaRPr>
          </a:p>
          <a:p>
            <a:pPr marL="0" indent="0">
              <a:buNone/>
            </a:pPr>
            <a:r>
              <a:rPr lang="en-US" dirty="0"/>
              <a:t>Your eyesight is an integral part of your overall health and a key component of safety. This plan, provided through Guardian, gives you the freedom to seek care from the provider of your choice. However, you will maximize your benefits and lower your out-of-pocket costs if you choose a provider who participates in the</a:t>
            </a:r>
            <a:r>
              <a:rPr lang="en-US" b="1" dirty="0">
                <a:solidFill>
                  <a:srgbClr val="2D3193"/>
                </a:solidFill>
              </a:rPr>
              <a:t> VSP </a:t>
            </a:r>
            <a:r>
              <a:rPr lang="en-US" dirty="0"/>
              <a:t>network. If you decide to use an out-of-network provider, you may need to pay the provider in full at the time of your appointment and submit a claim form for reimbursement up to the amount allowed by the plan. </a:t>
            </a:r>
          </a:p>
          <a:p>
            <a:pPr marL="0" indent="0">
              <a:buNone/>
            </a:pPr>
            <a:r>
              <a:rPr lang="en-US" dirty="0"/>
              <a:t>Special discounts are offered on certain services, such as an additional pair of glasses, special lens options and LASIK.</a:t>
            </a:r>
          </a:p>
          <a:p>
            <a:pPr marL="0" indent="0">
              <a:buNone/>
            </a:pPr>
            <a:r>
              <a:rPr lang="en-US" b="1" dirty="0">
                <a:solidFill>
                  <a:srgbClr val="58595B"/>
                </a:solidFill>
              </a:rPr>
              <a:t>Finding a Provider</a:t>
            </a:r>
            <a:endParaRPr lang="en-US" dirty="0"/>
          </a:p>
          <a:p>
            <a:r>
              <a:rPr lang="en-US" dirty="0">
                <a:solidFill>
                  <a:srgbClr val="000000"/>
                </a:solidFill>
              </a:rPr>
              <a:t>To find an in-network provider, s</a:t>
            </a:r>
            <a:r>
              <a:rPr lang="en-US" dirty="0"/>
              <a:t>imply log on to your account at </a:t>
            </a:r>
            <a:r>
              <a:rPr lang="en-US" b="1" dirty="0">
                <a:solidFill>
                  <a:srgbClr val="2D3193"/>
                </a:solidFill>
                <a:hlinkClick r:id="rId3">
                  <a:extLst>
                    <a:ext uri="{A12FA001-AC4F-418D-AE19-62706E023703}">
                      <ahyp:hlinkClr xmlns:ahyp="http://schemas.microsoft.com/office/drawing/2018/hyperlinkcolor" val="tx"/>
                    </a:ext>
                  </a:extLst>
                </a:hlinkClick>
              </a:rPr>
              <a:t>www.Guardianlife.com</a:t>
            </a:r>
            <a:r>
              <a:rPr lang="en-US" b="1" dirty="0">
                <a:solidFill>
                  <a:srgbClr val="2D3193"/>
                </a:solidFill>
              </a:rPr>
              <a:t> </a:t>
            </a:r>
            <a:r>
              <a:rPr lang="en-US" dirty="0"/>
              <a:t>and use the provider search tool to find in-network dentists in your area and/or verify whether your current provider is in-network. Be sure to select the </a:t>
            </a:r>
            <a:r>
              <a:rPr lang="en-US" b="1" dirty="0">
                <a:solidFill>
                  <a:srgbClr val="2D3193"/>
                </a:solidFill>
              </a:rPr>
              <a:t>VSP</a:t>
            </a:r>
            <a:r>
              <a:rPr lang="en-US" dirty="0"/>
              <a:t> network</a:t>
            </a:r>
          </a:p>
          <a:p>
            <a:pPr marL="0" indent="0">
              <a:buNone/>
            </a:pPr>
            <a:endParaRPr lang="en-US" dirty="0"/>
          </a:p>
          <a:p>
            <a:pPr marL="0" indent="0">
              <a:buNone/>
            </a:pPr>
            <a:r>
              <a:rPr lang="en-US" spc="-30" dirty="0"/>
              <a:t>Following is a high-level overview of your vision plan options. For complete coverage details, please refer to the Summary Plan Description (SPD). </a:t>
            </a:r>
          </a:p>
        </p:txBody>
      </p:sp>
      <p:graphicFrame>
        <p:nvGraphicFramePr>
          <p:cNvPr id="4" name="Content Placeholder 5">
            <a:extLst>
              <a:ext uri="{FF2B5EF4-FFF2-40B4-BE49-F238E27FC236}">
                <a16:creationId xmlns:a16="http://schemas.microsoft.com/office/drawing/2014/main" id="{988BF22C-A743-7C4C-19FE-17508C98A049}"/>
              </a:ext>
            </a:extLst>
          </p:cNvPr>
          <p:cNvGraphicFramePr>
            <a:graphicFrameLocks/>
          </p:cNvGraphicFramePr>
          <p:nvPr>
            <p:extLst>
              <p:ext uri="{D42A27DB-BD31-4B8C-83A1-F6EECF244321}">
                <p14:modId xmlns:p14="http://schemas.microsoft.com/office/powerpoint/2010/main" val="3165031833"/>
              </p:ext>
            </p:extLst>
          </p:nvPr>
        </p:nvGraphicFramePr>
        <p:xfrm>
          <a:off x="718000" y="3573271"/>
          <a:ext cx="7711625" cy="3115986"/>
        </p:xfrm>
        <a:graphic>
          <a:graphicData uri="http://schemas.openxmlformats.org/drawingml/2006/table">
            <a:tbl>
              <a:tblPr firstRow="1" bandRow="1">
                <a:tableStyleId>{93296810-A885-4BE3-A3E7-6D5BEEA58F35}</a:tableStyleId>
              </a:tblPr>
              <a:tblGrid>
                <a:gridCol w="3834950">
                  <a:extLst>
                    <a:ext uri="{9D8B030D-6E8A-4147-A177-3AD203B41FA5}">
                      <a16:colId xmlns:a16="http://schemas.microsoft.com/office/drawing/2014/main" val="2861052236"/>
                    </a:ext>
                  </a:extLst>
                </a:gridCol>
                <a:gridCol w="1924050">
                  <a:extLst>
                    <a:ext uri="{9D8B030D-6E8A-4147-A177-3AD203B41FA5}">
                      <a16:colId xmlns:a16="http://schemas.microsoft.com/office/drawing/2014/main" val="1051452227"/>
                    </a:ext>
                  </a:extLst>
                </a:gridCol>
                <a:gridCol w="1952625">
                  <a:extLst>
                    <a:ext uri="{9D8B030D-6E8A-4147-A177-3AD203B41FA5}">
                      <a16:colId xmlns:a16="http://schemas.microsoft.com/office/drawing/2014/main" val="2256779123"/>
                    </a:ext>
                  </a:extLst>
                </a:gridCol>
              </a:tblGrid>
              <a:tr h="248358">
                <a:tc rowSpan="2">
                  <a:txBody>
                    <a:bodyPr/>
                    <a:lstStyle/>
                    <a:p>
                      <a:r>
                        <a:rPr lang="en-US" sz="1200" dirty="0">
                          <a:solidFill>
                            <a:schemeClr val="bg1"/>
                          </a:solidFill>
                        </a:rPr>
                        <a:t>Key Benefits </a:t>
                      </a:r>
                    </a:p>
                  </a:txBody>
                  <a:tcPr marL="45720" marR="45720" marT="9144" marB="9144" anchor="ctr">
                    <a:lnL w="12700" cap="flat" cmpd="sng" algn="ctr">
                      <a:solidFill>
                        <a:srgbClr val="5859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8595B"/>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gridSpan="2">
                  <a:txBody>
                    <a:bodyPr/>
                    <a:lstStyle/>
                    <a:p>
                      <a:pPr algn="ctr"/>
                      <a:r>
                        <a:rPr lang="en-US" sz="1200" dirty="0">
                          <a:solidFill>
                            <a:schemeClr val="bg1"/>
                          </a:solidFill>
                        </a:rPr>
                        <a:t>Guardian Vision Service Provider (VSP)</a:t>
                      </a:r>
                    </a:p>
                  </a:txBody>
                  <a:tcPr marL="45720" marR="45720" marT="9144" marB="9144" anchor="ctr">
                    <a:lnL w="12700" cap="flat" cmpd="sng" algn="ctr">
                      <a:noFill/>
                      <a:prstDash val="solid"/>
                      <a:round/>
                      <a:headEnd type="none" w="med" len="med"/>
                      <a:tailEnd type="none" w="med" len="med"/>
                    </a:lnL>
                    <a:lnR w="12700" cap="flat" cmpd="sng" algn="ctr">
                      <a:solidFill>
                        <a:srgbClr val="58595B"/>
                      </a:solidFill>
                      <a:prstDash val="solid"/>
                      <a:round/>
                      <a:headEnd type="none" w="med" len="med"/>
                      <a:tailEnd type="none" w="med" len="med"/>
                    </a:lnR>
                    <a:lnT w="12700" cap="flat" cmpd="sng" algn="ctr">
                      <a:solidFill>
                        <a:srgbClr val="58595B"/>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hMerge="1">
                  <a:txBody>
                    <a:bodyPr/>
                    <a:lstStyle/>
                    <a:p>
                      <a:endParaRPr lang="en-US"/>
                    </a:p>
                  </a:txBody>
                  <a:tcPr/>
                </a:tc>
                <a:extLst>
                  <a:ext uri="{0D108BD9-81ED-4DB2-BD59-A6C34878D82A}">
                    <a16:rowId xmlns:a16="http://schemas.microsoft.com/office/drawing/2014/main" val="2483015917"/>
                  </a:ext>
                </a:extLst>
              </a:tr>
              <a:tr h="248358">
                <a:tc vMerge="1">
                  <a:txBody>
                    <a:bodyPr/>
                    <a:lstStyle/>
                    <a:p>
                      <a:endParaRPr lang="en-US"/>
                    </a:p>
                  </a:txBody>
                  <a:tcPr/>
                </a:tc>
                <a:tc>
                  <a:txBody>
                    <a:bodyPr/>
                    <a:lstStyle/>
                    <a:p>
                      <a:pPr algn="ctr"/>
                      <a:r>
                        <a:rPr lang="en-US" sz="1200" b="1" dirty="0">
                          <a:solidFill>
                            <a:schemeClr val="bg1"/>
                          </a:solidFill>
                        </a:rPr>
                        <a:t>In-Network</a:t>
                      </a: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a:txBody>
                    <a:bodyPr/>
                    <a:lstStyle/>
                    <a:p>
                      <a:pPr algn="ctr"/>
                      <a:r>
                        <a:rPr lang="en-US" sz="1200" b="1" spc="0" baseline="0" dirty="0">
                          <a:solidFill>
                            <a:schemeClr val="bg1"/>
                          </a:solidFill>
                        </a:rPr>
                        <a:t>Out-of-Network Reimbursement</a:t>
                      </a:r>
                    </a:p>
                  </a:txBody>
                  <a:tcPr marL="45720" marR="45720" marT="9144" marB="9144" anchor="ctr">
                    <a:lnL w="12700" cap="flat" cmpd="sng" algn="ctr">
                      <a:noFill/>
                      <a:prstDash val="solid"/>
                      <a:round/>
                      <a:headEnd type="none" w="med" len="med"/>
                      <a:tailEnd type="none" w="med" len="med"/>
                    </a:lnL>
                    <a:lnR w="12700" cap="flat" cmpd="sng" algn="ctr">
                      <a:solidFill>
                        <a:srgbClr val="58595B"/>
                      </a:solid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extLst>
                  <a:ext uri="{0D108BD9-81ED-4DB2-BD59-A6C34878D82A}">
                    <a16:rowId xmlns:a16="http://schemas.microsoft.com/office/drawing/2014/main" val="2031780738"/>
                  </a:ext>
                </a:extLst>
              </a:tr>
              <a:tr h="248358">
                <a:tc>
                  <a:txBody>
                    <a:bodyPr/>
                    <a:lstStyle/>
                    <a:p>
                      <a:pPr marL="0" marR="0" lvl="0" indent="0" algn="l" defTabSz="1005840" rtl="0" eaLnBrk="1" fontAlgn="auto" latinLnBrk="0" hangingPunct="1">
                        <a:lnSpc>
                          <a:spcPct val="107000"/>
                        </a:lnSpc>
                        <a:spcBef>
                          <a:spcPts val="0"/>
                        </a:spcBef>
                        <a:spcAft>
                          <a:spcPts val="0"/>
                        </a:spcAft>
                        <a:buClrTx/>
                        <a:buSzTx/>
                        <a:buFontTx/>
                        <a:buNone/>
                        <a:tabLst/>
                        <a:defRPr/>
                      </a:pPr>
                      <a:r>
                        <a:rPr lang="en-US" sz="1200" b="1" kern="100" dirty="0">
                          <a:effectLst/>
                          <a:latin typeface="+mj-lt"/>
                          <a:ea typeface="Calibri" panose="020F0502020204030204" pitchFamily="34" charset="0"/>
                          <a:cs typeface="Calibri" panose="020F0502020204030204" pitchFamily="34" charset="0"/>
                        </a:rPr>
                        <a:t>Exam </a:t>
                      </a:r>
                      <a:r>
                        <a:rPr lang="en-US" sz="1200" kern="100" dirty="0">
                          <a:solidFill>
                            <a:schemeClr val="dk1"/>
                          </a:solidFill>
                          <a:effectLst/>
                          <a:latin typeface="+mn-lt"/>
                          <a:ea typeface="Calibri" panose="020F0502020204030204" pitchFamily="34" charset="0"/>
                          <a:cs typeface="Calibri" panose="020F0502020204030204" pitchFamily="34" charset="0"/>
                        </a:rPr>
                        <a:t>(once every 12 months</a:t>
                      </a:r>
                      <a:r>
                        <a:rPr lang="en-US" sz="1200" kern="100" dirty="0">
                          <a:effectLst/>
                          <a:latin typeface="+mj-lt"/>
                          <a:ea typeface="Calibri" panose="020F0502020204030204" pitchFamily="34" charset="0"/>
                          <a:cs typeface="Times New Roman" panose="02020603050405020304" pitchFamily="18" charset="0"/>
                        </a:rPr>
                        <a:t>)</a:t>
                      </a:r>
                    </a:p>
                  </a:txBody>
                  <a:tcPr marL="68580" marR="68580" marT="0" marB="0"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$20 Copay</a:t>
                      </a:r>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Up to $46</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22748067"/>
                  </a:ext>
                </a:extLst>
              </a:tr>
              <a:tr h="248358">
                <a:tc>
                  <a:txBody>
                    <a:bodyPr/>
                    <a:lstStyle/>
                    <a:p>
                      <a:pPr marL="0" marR="0">
                        <a:lnSpc>
                          <a:spcPct val="107000"/>
                        </a:lnSpc>
                        <a:spcBef>
                          <a:spcPts val="0"/>
                        </a:spcBef>
                        <a:spcAft>
                          <a:spcPts val="0"/>
                        </a:spcAft>
                      </a:pPr>
                      <a:r>
                        <a:rPr lang="en-US" sz="1200" b="1" kern="100" dirty="0">
                          <a:effectLst/>
                          <a:latin typeface="+mj-lt"/>
                          <a:ea typeface="Calibri" panose="020F0502020204030204" pitchFamily="34" charset="0"/>
                          <a:cs typeface="Calibri" panose="020F0502020204030204" pitchFamily="34" charset="0"/>
                        </a:rPr>
                        <a:t>Materials Copay</a:t>
                      </a:r>
                      <a:endParaRPr lang="en-US" sz="1200" b="1" kern="10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$20 Copay</a:t>
                      </a:r>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Amounts Vary</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2085095"/>
                  </a:ext>
                </a:extLst>
              </a:tr>
              <a:tr h="248358">
                <a:tc>
                  <a:txBody>
                    <a:bodyPr/>
                    <a:lstStyle/>
                    <a:p>
                      <a:pPr marL="0" marR="0" lvl="0" indent="0" algn="l" defTabSz="1005840" rtl="0" eaLnBrk="1" fontAlgn="auto" latinLnBrk="0" hangingPunct="1">
                        <a:lnSpc>
                          <a:spcPct val="107000"/>
                        </a:lnSpc>
                        <a:spcBef>
                          <a:spcPts val="0"/>
                        </a:spcBef>
                        <a:spcAft>
                          <a:spcPts val="0"/>
                        </a:spcAft>
                        <a:buClrTx/>
                        <a:buSzTx/>
                        <a:buFontTx/>
                        <a:buNone/>
                        <a:tabLst/>
                        <a:defRPr/>
                      </a:pPr>
                      <a:r>
                        <a:rPr lang="en-US" sz="1200" b="1" kern="100" dirty="0">
                          <a:solidFill>
                            <a:srgbClr val="000000"/>
                          </a:solidFill>
                          <a:effectLst/>
                          <a:latin typeface="+mn-lt"/>
                          <a:ea typeface="Calibri" panose="020F0502020204030204" pitchFamily="34" charset="0"/>
                          <a:cs typeface="Calibri" panose="020F0502020204030204" pitchFamily="34" charset="0"/>
                        </a:rPr>
                        <a:t>Frames </a:t>
                      </a:r>
                      <a:r>
                        <a:rPr lang="en-US" sz="1200" kern="100" dirty="0">
                          <a:solidFill>
                            <a:schemeClr val="dk1"/>
                          </a:solidFill>
                          <a:effectLst/>
                          <a:latin typeface="+mn-lt"/>
                          <a:ea typeface="Calibri" panose="020F0502020204030204" pitchFamily="34" charset="0"/>
                          <a:cs typeface="Calibri" panose="020F0502020204030204" pitchFamily="34" charset="0"/>
                        </a:rPr>
                        <a:t>(once every 24 months</a:t>
                      </a:r>
                      <a:r>
                        <a:rPr lang="en-US" sz="1200" kern="100" dirty="0">
                          <a:solidFill>
                            <a:schemeClr val="dk1"/>
                          </a:solidFill>
                          <a:effectLst/>
                          <a:latin typeface="+mn-lt"/>
                          <a:ea typeface="Calibri" panose="020F0502020204030204" pitchFamily="34" charset="0"/>
                          <a:cs typeface="Times New Roman" panose="02020603050405020304" pitchFamily="18" charset="0"/>
                        </a:rPr>
                        <a:t>)</a:t>
                      </a:r>
                    </a:p>
                  </a:txBody>
                  <a:tcPr marL="68580" marR="68580" marT="0" marB="0"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$120 Allowance</a:t>
                      </a:r>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Up to $47</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51704248"/>
                  </a:ext>
                </a:extLst>
              </a:tr>
              <a:tr h="248358">
                <a:tc>
                  <a:txBody>
                    <a:bodyPr/>
                    <a:lstStyle/>
                    <a:p>
                      <a:pPr marL="0" marR="0" lvl="0" indent="0" algn="l" defTabSz="1005840" rtl="0" eaLnBrk="1" fontAlgn="auto" latinLnBrk="0" hangingPunct="1">
                        <a:lnSpc>
                          <a:spcPct val="107000"/>
                        </a:lnSpc>
                        <a:spcBef>
                          <a:spcPts val="0"/>
                        </a:spcBef>
                        <a:spcAft>
                          <a:spcPts val="0"/>
                        </a:spcAft>
                        <a:buClrTx/>
                        <a:buSzTx/>
                        <a:buFontTx/>
                        <a:buNone/>
                        <a:tabLst/>
                        <a:defRPr/>
                      </a:pPr>
                      <a:r>
                        <a:rPr lang="en-US" sz="1200" b="1" kern="100" dirty="0">
                          <a:solidFill>
                            <a:srgbClr val="000000"/>
                          </a:solidFill>
                          <a:effectLst/>
                          <a:latin typeface="+mj-lt"/>
                          <a:ea typeface="Calibri" panose="020F0502020204030204" pitchFamily="34" charset="0"/>
                          <a:cs typeface="Calibri" panose="020F0502020204030204" pitchFamily="34" charset="0"/>
                        </a:rPr>
                        <a:t>Lenses </a:t>
                      </a:r>
                      <a:r>
                        <a:rPr lang="en-US" sz="1200" kern="100" dirty="0">
                          <a:solidFill>
                            <a:schemeClr val="dk1"/>
                          </a:solidFill>
                          <a:effectLst/>
                          <a:latin typeface="+mn-lt"/>
                          <a:ea typeface="Calibri" panose="020F0502020204030204" pitchFamily="34" charset="0"/>
                          <a:cs typeface="Calibri" panose="020F0502020204030204" pitchFamily="34" charset="0"/>
                        </a:rPr>
                        <a:t>(once every 12 months</a:t>
                      </a:r>
                      <a:r>
                        <a:rPr lang="en-US" sz="1200" kern="100" dirty="0">
                          <a:solidFill>
                            <a:schemeClr val="dk1"/>
                          </a:solidFill>
                          <a:effectLst/>
                          <a:latin typeface="+mn-lt"/>
                          <a:ea typeface="Calibri" panose="020F0502020204030204" pitchFamily="34" charset="0"/>
                          <a:cs typeface="Times New Roman" panose="02020603050405020304" pitchFamily="18" charset="0"/>
                        </a:rPr>
                        <a:t>)</a:t>
                      </a:r>
                    </a:p>
                  </a:txBody>
                  <a:tcPr marL="68580" marR="68580" marT="0" marB="0"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1200" dirty="0"/>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1200" dirty="0"/>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751459214"/>
                  </a:ext>
                </a:extLst>
              </a:tr>
              <a:tr h="248358">
                <a:tc>
                  <a:txBody>
                    <a:bodyPr/>
                    <a:lstStyle/>
                    <a:p>
                      <a:pPr marL="117475" marR="0" lvl="0" indent="0">
                        <a:lnSpc>
                          <a:spcPct val="107000"/>
                        </a:lnSpc>
                        <a:spcBef>
                          <a:spcPts val="0"/>
                        </a:spcBef>
                        <a:spcAft>
                          <a:spcPts val="0"/>
                        </a:spcAft>
                      </a:pPr>
                      <a:r>
                        <a:rPr lang="en-US" sz="1200" kern="100" dirty="0">
                          <a:effectLst/>
                          <a:latin typeface="+mj-lt"/>
                          <a:ea typeface="Calibri" panose="020F0502020204030204" pitchFamily="34" charset="0"/>
                          <a:cs typeface="Calibri" panose="020F0502020204030204" pitchFamily="34" charset="0"/>
                        </a:rPr>
                        <a:t>Single Vision</a:t>
                      </a:r>
                      <a:endParaRPr lang="en-US" sz="1200" kern="10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1200" dirty="0"/>
                        <a:t>Covered after $20 copay</a:t>
                      </a:r>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1200" dirty="0"/>
                        <a:t>Up to $47</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308716902"/>
                  </a:ext>
                </a:extLst>
              </a:tr>
              <a:tr h="248358">
                <a:tc>
                  <a:txBody>
                    <a:bodyPr/>
                    <a:lstStyle/>
                    <a:p>
                      <a:pPr marL="117475" marR="0" lvl="0" indent="0">
                        <a:lnSpc>
                          <a:spcPct val="107000"/>
                        </a:lnSpc>
                        <a:spcBef>
                          <a:spcPts val="0"/>
                        </a:spcBef>
                        <a:spcAft>
                          <a:spcPts val="0"/>
                        </a:spcAft>
                      </a:pPr>
                      <a:r>
                        <a:rPr lang="en-US" sz="1200" kern="100" dirty="0">
                          <a:effectLst/>
                          <a:latin typeface="+mj-lt"/>
                          <a:ea typeface="Calibri" panose="020F0502020204030204" pitchFamily="34" charset="0"/>
                          <a:cs typeface="Calibri" panose="020F0502020204030204" pitchFamily="34" charset="0"/>
                        </a:rPr>
                        <a:t>Bifocal</a:t>
                      </a:r>
                      <a:endParaRPr lang="en-US" sz="1200" kern="10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1200" dirty="0"/>
                        <a:t>Covered after $20 copay</a:t>
                      </a:r>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1200" dirty="0"/>
                        <a:t>Up to $66</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79364569"/>
                  </a:ext>
                </a:extLst>
              </a:tr>
              <a:tr h="248358">
                <a:tc>
                  <a:txBody>
                    <a:bodyPr/>
                    <a:lstStyle/>
                    <a:p>
                      <a:pPr marL="117475" marR="0" lvl="0" indent="0">
                        <a:lnSpc>
                          <a:spcPct val="107000"/>
                        </a:lnSpc>
                        <a:spcBef>
                          <a:spcPts val="0"/>
                        </a:spcBef>
                        <a:spcAft>
                          <a:spcPts val="0"/>
                        </a:spcAft>
                      </a:pPr>
                      <a:r>
                        <a:rPr lang="en-US" sz="1200" kern="100" dirty="0">
                          <a:effectLst/>
                          <a:latin typeface="+mj-lt"/>
                          <a:ea typeface="Calibri" panose="020F0502020204030204" pitchFamily="34" charset="0"/>
                          <a:cs typeface="Calibri" panose="020F0502020204030204" pitchFamily="34" charset="0"/>
                        </a:rPr>
                        <a:t>Trifocal</a:t>
                      </a:r>
                      <a:endParaRPr lang="en-US" sz="1200" kern="10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12700" cmpd="sng">
                      <a:noFill/>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Covered after $20 copay</a:t>
                      </a:r>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12700" cmpd="sng">
                      <a:noFill/>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Up to $85</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12700" cmpd="sng">
                      <a:noFill/>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34194540"/>
                  </a:ext>
                </a:extLst>
              </a:tr>
              <a:tr h="248358">
                <a:tc>
                  <a:txBody>
                    <a:bodyPr/>
                    <a:lstStyle/>
                    <a:p>
                      <a:pPr marL="0" marR="0" lvl="0" indent="0" algn="l" defTabSz="1005840" rtl="0" eaLnBrk="1" fontAlgn="auto" latinLnBrk="0" hangingPunct="1">
                        <a:lnSpc>
                          <a:spcPct val="107000"/>
                        </a:lnSpc>
                        <a:spcBef>
                          <a:spcPts val="0"/>
                        </a:spcBef>
                        <a:spcAft>
                          <a:spcPts val="0"/>
                        </a:spcAft>
                        <a:buClrTx/>
                        <a:buSzTx/>
                        <a:buFontTx/>
                        <a:buNone/>
                        <a:tabLst/>
                        <a:defRPr/>
                      </a:pPr>
                      <a:r>
                        <a:rPr lang="en-US" sz="1200" b="1" kern="100" dirty="0">
                          <a:solidFill>
                            <a:srgbClr val="000000"/>
                          </a:solidFill>
                          <a:effectLst/>
                          <a:latin typeface="+mj-lt"/>
                          <a:ea typeface="Calibri" panose="020F0502020204030204" pitchFamily="34" charset="0"/>
                          <a:cs typeface="Calibri" panose="020F0502020204030204" pitchFamily="34" charset="0"/>
                        </a:rPr>
                        <a:t>Contact Lenses </a:t>
                      </a:r>
                      <a:r>
                        <a:rPr lang="en-US" sz="1200" kern="100" dirty="0">
                          <a:solidFill>
                            <a:schemeClr val="dk1"/>
                          </a:solidFill>
                          <a:effectLst/>
                          <a:latin typeface="+mn-lt"/>
                          <a:ea typeface="Calibri" panose="020F0502020204030204" pitchFamily="34" charset="0"/>
                          <a:cs typeface="Calibri" panose="020F0502020204030204" pitchFamily="34" charset="0"/>
                        </a:rPr>
                        <a:t>(in lieu of glasses; once every 12 months</a:t>
                      </a:r>
                      <a:r>
                        <a:rPr lang="en-US" sz="1200" kern="100" dirty="0">
                          <a:solidFill>
                            <a:schemeClr val="dk1"/>
                          </a:solidFill>
                          <a:effectLst/>
                          <a:latin typeface="+mn-lt"/>
                          <a:ea typeface="Calibri" panose="020F0502020204030204" pitchFamily="34" charset="0"/>
                          <a:cs typeface="Times New Roman" panose="02020603050405020304" pitchFamily="18" charset="0"/>
                        </a:rPr>
                        <a:t>)</a:t>
                      </a:r>
                      <a:endParaRPr lang="en-US" sz="1200" kern="10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1200" dirty="0"/>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1200" dirty="0"/>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372111339"/>
                  </a:ext>
                </a:extLst>
              </a:tr>
              <a:tr h="248358">
                <a:tc>
                  <a:txBody>
                    <a:bodyPr/>
                    <a:lstStyle/>
                    <a:p>
                      <a:pPr marL="117475" marR="0" indent="0">
                        <a:lnSpc>
                          <a:spcPct val="107000"/>
                        </a:lnSpc>
                        <a:spcBef>
                          <a:spcPts val="0"/>
                        </a:spcBef>
                        <a:spcAft>
                          <a:spcPts val="0"/>
                        </a:spcAft>
                      </a:pPr>
                      <a:r>
                        <a:rPr lang="en-US" sz="1200" kern="100" dirty="0">
                          <a:solidFill>
                            <a:srgbClr val="000000"/>
                          </a:solidFill>
                          <a:effectLst/>
                          <a:latin typeface="+mj-lt"/>
                          <a:ea typeface="Calibri" panose="020F0502020204030204" pitchFamily="34" charset="0"/>
                          <a:cs typeface="Calibri" panose="020F0502020204030204" pitchFamily="34" charset="0"/>
                        </a:rPr>
                        <a:t>Medically Necessary</a:t>
                      </a:r>
                      <a:endParaRPr lang="en-US" sz="1200" kern="10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1200" dirty="0"/>
                        <a:t>No charge</a:t>
                      </a:r>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1200" dirty="0"/>
                        <a:t>Up to $210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31941822"/>
                  </a:ext>
                </a:extLst>
              </a:tr>
              <a:tr h="248358">
                <a:tc>
                  <a:txBody>
                    <a:bodyPr/>
                    <a:lstStyle/>
                    <a:p>
                      <a:pPr marL="117475" marR="0" indent="0">
                        <a:lnSpc>
                          <a:spcPct val="107000"/>
                        </a:lnSpc>
                        <a:spcBef>
                          <a:spcPts val="0"/>
                        </a:spcBef>
                        <a:spcAft>
                          <a:spcPts val="0"/>
                        </a:spcAft>
                      </a:pPr>
                      <a:r>
                        <a:rPr lang="en-US" sz="1200" kern="100" dirty="0">
                          <a:solidFill>
                            <a:srgbClr val="000000"/>
                          </a:solidFill>
                          <a:effectLst/>
                          <a:latin typeface="+mj-lt"/>
                          <a:ea typeface="Calibri" panose="020F0502020204030204" pitchFamily="34" charset="0"/>
                          <a:cs typeface="Calibri" panose="020F0502020204030204" pitchFamily="34" charset="0"/>
                        </a:rPr>
                        <a:t>Elective</a:t>
                      </a:r>
                      <a:endParaRPr lang="en-US" sz="1200" kern="10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12700" cmpd="sng">
                      <a:noFill/>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$120 Allowance</a:t>
                      </a:r>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12700" cmpd="sng">
                      <a:noFill/>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Up to $120</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12700" cmpd="sng">
                      <a:noFill/>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83244685"/>
                  </a:ext>
                </a:extLst>
              </a:tr>
            </a:tbl>
          </a:graphicData>
        </a:graphic>
      </p:graphicFrame>
    </p:spTree>
    <p:extLst>
      <p:ext uri="{BB962C8B-B14F-4D97-AF65-F5344CB8AC3E}">
        <p14:creationId xmlns:p14="http://schemas.microsoft.com/office/powerpoint/2010/main" val="2662144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B462D-E383-7425-BCAE-E46F4A589410}"/>
              </a:ext>
            </a:extLst>
          </p:cNvPr>
          <p:cNvSpPr>
            <a:spLocks noGrp="1"/>
          </p:cNvSpPr>
          <p:nvPr>
            <p:ph type="title"/>
          </p:nvPr>
        </p:nvSpPr>
        <p:spPr>
          <a:xfrm>
            <a:off x="691515" y="413810"/>
            <a:ext cx="4994910" cy="1060704"/>
          </a:xfrm>
        </p:spPr>
        <p:txBody>
          <a:bodyPr/>
          <a:lstStyle/>
          <a:p>
            <a:r>
              <a:rPr lang="en-US" dirty="0"/>
              <a:t>Flexible Spending </a:t>
            </a:r>
            <a:br>
              <a:rPr lang="en-US" dirty="0"/>
            </a:br>
            <a:r>
              <a:rPr lang="en-US" dirty="0"/>
              <a:t>Accounts (FSA</a:t>
            </a:r>
            <a:r>
              <a:rPr lang="en-US" cap="none" dirty="0"/>
              <a:t>s</a:t>
            </a:r>
            <a:r>
              <a:rPr lang="en-US" dirty="0"/>
              <a:t>)</a:t>
            </a:r>
          </a:p>
        </p:txBody>
      </p:sp>
      <p:sp>
        <p:nvSpPr>
          <p:cNvPr id="3" name="Content Placeholder 2">
            <a:extLst>
              <a:ext uri="{FF2B5EF4-FFF2-40B4-BE49-F238E27FC236}">
                <a16:creationId xmlns:a16="http://schemas.microsoft.com/office/drawing/2014/main" id="{15C7105D-8822-7FC5-4DCE-FC2E72247F2F}"/>
              </a:ext>
            </a:extLst>
          </p:cNvPr>
          <p:cNvSpPr>
            <a:spLocks noGrp="1"/>
          </p:cNvSpPr>
          <p:nvPr>
            <p:ph sz="half" idx="1"/>
          </p:nvPr>
        </p:nvSpPr>
        <p:spPr>
          <a:xfrm>
            <a:off x="691514" y="1896894"/>
            <a:ext cx="7309485" cy="5094139"/>
          </a:xfrm>
        </p:spPr>
        <p:txBody>
          <a:bodyPr/>
          <a:lstStyle/>
          <a:p>
            <a:pPr marL="0" indent="0">
              <a:buNone/>
            </a:pPr>
            <a:r>
              <a:rPr lang="en-US" dirty="0"/>
              <a:t>The flexible spending accounts (FSAs), provided through HealthEquity, are tax-advantaged accounts that can help you cover certain qualified out-of-pocket expenses. Each account works in much the same way but has different eligibility requirements, list of qualified expenses and contribution limits. </a:t>
            </a:r>
          </a:p>
        </p:txBody>
      </p:sp>
      <p:sp>
        <p:nvSpPr>
          <p:cNvPr id="5" name="Text Placeholder 4">
            <a:extLst>
              <a:ext uri="{FF2B5EF4-FFF2-40B4-BE49-F238E27FC236}">
                <a16:creationId xmlns:a16="http://schemas.microsoft.com/office/drawing/2014/main" id="{3BB40327-B07F-0B80-EADD-F18F41CBB8F1}"/>
              </a:ext>
            </a:extLst>
          </p:cNvPr>
          <p:cNvSpPr>
            <a:spLocks noGrp="1"/>
          </p:cNvSpPr>
          <p:nvPr>
            <p:ph type="body" sz="quarter" idx="10"/>
          </p:nvPr>
        </p:nvSpPr>
        <p:spPr/>
        <p:txBody>
          <a:bodyPr/>
          <a:lstStyle/>
          <a:p>
            <a:r>
              <a:rPr lang="en-US" dirty="0"/>
              <a:t>Dependent Care FSA </a:t>
            </a:r>
            <a:r>
              <a:rPr lang="en-US" b="0" dirty="0"/>
              <a:t>(DCFSA)</a:t>
            </a:r>
          </a:p>
        </p:txBody>
      </p:sp>
      <p:graphicFrame>
        <p:nvGraphicFramePr>
          <p:cNvPr id="4" name="Content Placeholder 5">
            <a:extLst>
              <a:ext uri="{FF2B5EF4-FFF2-40B4-BE49-F238E27FC236}">
                <a16:creationId xmlns:a16="http://schemas.microsoft.com/office/drawing/2014/main" id="{CEA90141-6DE6-81C4-7432-FE2B2051ABAD}"/>
              </a:ext>
            </a:extLst>
          </p:cNvPr>
          <p:cNvGraphicFramePr>
            <a:graphicFrameLocks/>
          </p:cNvGraphicFramePr>
          <p:nvPr>
            <p:extLst>
              <p:ext uri="{D42A27DB-BD31-4B8C-83A1-F6EECF244321}">
                <p14:modId xmlns:p14="http://schemas.microsoft.com/office/powerpoint/2010/main" val="3805133369"/>
              </p:ext>
            </p:extLst>
          </p:nvPr>
        </p:nvGraphicFramePr>
        <p:xfrm>
          <a:off x="777239" y="2588827"/>
          <a:ext cx="7405370" cy="1948623"/>
        </p:xfrm>
        <a:graphic>
          <a:graphicData uri="http://schemas.openxmlformats.org/drawingml/2006/table">
            <a:tbl>
              <a:tblPr firstRow="1" bandRow="1">
                <a:tableStyleId>{93296810-A885-4BE3-A3E7-6D5BEEA58F35}</a:tableStyleId>
              </a:tblPr>
              <a:tblGrid>
                <a:gridCol w="2193372">
                  <a:extLst>
                    <a:ext uri="{9D8B030D-6E8A-4147-A177-3AD203B41FA5}">
                      <a16:colId xmlns:a16="http://schemas.microsoft.com/office/drawing/2014/main" val="2861052236"/>
                    </a:ext>
                  </a:extLst>
                </a:gridCol>
                <a:gridCol w="5211998">
                  <a:extLst>
                    <a:ext uri="{9D8B030D-6E8A-4147-A177-3AD203B41FA5}">
                      <a16:colId xmlns:a16="http://schemas.microsoft.com/office/drawing/2014/main" val="1392944707"/>
                    </a:ext>
                  </a:extLst>
                </a:gridCol>
              </a:tblGrid>
              <a:tr h="340540">
                <a:tc gridSpan="2">
                  <a:txBody>
                    <a:bodyPr/>
                    <a:lstStyle/>
                    <a:p>
                      <a:pPr algn="l"/>
                      <a:r>
                        <a:rPr lang="en-US" sz="1200" b="1" spc="0" baseline="0" dirty="0">
                          <a:solidFill>
                            <a:schemeClr val="bg1"/>
                          </a:solidFill>
                        </a:rPr>
                        <a:t>Dependent Care FSA (DCFSA)</a:t>
                      </a:r>
                    </a:p>
                  </a:txBody>
                  <a:tcPr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12700" cap="flat" cmpd="sng" algn="ctr">
                      <a:solidFill>
                        <a:srgbClr val="58595B"/>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2D3193"/>
                    </a:solidFill>
                  </a:tcPr>
                </a:tc>
                <a:tc hMerge="1">
                  <a:txBody>
                    <a:bodyPr/>
                    <a:lstStyle/>
                    <a:p>
                      <a:endParaRPr dirty="0"/>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extLst>
                  <a:ext uri="{0D108BD9-81ED-4DB2-BD59-A6C34878D82A}">
                    <a16:rowId xmlns:a16="http://schemas.microsoft.com/office/drawing/2014/main" val="2031780738"/>
                  </a:ext>
                </a:extLst>
              </a:tr>
              <a:tr h="356007">
                <a:tc>
                  <a:txBody>
                    <a:bodyPr/>
                    <a:lstStyle/>
                    <a:p>
                      <a:pPr marL="0" marR="0">
                        <a:lnSpc>
                          <a:spcPct val="107000"/>
                        </a:lnSpc>
                        <a:spcBef>
                          <a:spcPts val="0"/>
                        </a:spcBef>
                        <a:spcAft>
                          <a:spcPts val="0"/>
                        </a:spcAft>
                      </a:pPr>
                      <a:r>
                        <a:rPr lang="en-US" sz="1200" b="1" kern="100" dirty="0">
                          <a:effectLst/>
                          <a:latin typeface="+mj-lt"/>
                          <a:ea typeface="Calibri" panose="020F0502020204030204" pitchFamily="34" charset="0"/>
                          <a:cs typeface="Calibri" panose="020F0502020204030204" pitchFamily="34" charset="0"/>
                        </a:rPr>
                        <a:t>Eligibility Requirements</a:t>
                      </a:r>
                      <a:endParaRPr lang="en-US" sz="1200" kern="10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38100" cmpd="sng">
                      <a:noFill/>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dirty="0"/>
                        <a:t>Available to all employees</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22748067"/>
                  </a:ext>
                </a:extLst>
              </a:tr>
              <a:tr h="850996">
                <a:tc>
                  <a:txBody>
                    <a:bodyPr/>
                    <a:lstStyle/>
                    <a:p>
                      <a:pPr marL="0" marR="0">
                        <a:lnSpc>
                          <a:spcPct val="107000"/>
                        </a:lnSpc>
                        <a:spcBef>
                          <a:spcPts val="0"/>
                        </a:spcBef>
                        <a:spcAft>
                          <a:spcPts val="0"/>
                        </a:spcAft>
                      </a:pPr>
                      <a:r>
                        <a:rPr lang="en-US" sz="1200" b="1" kern="100" dirty="0">
                          <a:effectLst/>
                          <a:latin typeface="+mj-lt"/>
                          <a:ea typeface="Calibri" panose="020F0502020204030204" pitchFamily="34" charset="0"/>
                          <a:cs typeface="Calibri" panose="020F0502020204030204" pitchFamily="34" charset="0"/>
                        </a:rPr>
                        <a:t>Examples of Qualified Expenses</a:t>
                      </a:r>
                      <a:endParaRPr lang="en-US" sz="1200" b="1" kern="10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indent="-171450" algn="l">
                        <a:buClr>
                          <a:srgbClr val="E56B1D"/>
                        </a:buClr>
                        <a:buFont typeface="Arial" panose="020B0604020202020204" pitchFamily="34" charset="0"/>
                        <a:buChar char="•"/>
                      </a:pPr>
                      <a:r>
                        <a:rPr lang="en-US" sz="1200" dirty="0"/>
                        <a:t>Care of a dependent child under the age of 13 by babysitters, nursery schools, pre-school or daycare centers</a:t>
                      </a:r>
                    </a:p>
                    <a:p>
                      <a:pPr marL="171450" indent="-171450" algn="l">
                        <a:buClr>
                          <a:srgbClr val="E56B1D"/>
                        </a:buClr>
                        <a:buFont typeface="Arial" panose="020B0604020202020204" pitchFamily="34" charset="0"/>
                        <a:buChar char="•"/>
                      </a:pPr>
                      <a:r>
                        <a:rPr lang="en-US" sz="1200" dirty="0"/>
                        <a:t>Care of household members who are physically or mentally incapable of caring for themselves and who qualify as your federal tax dependent</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2085095"/>
                  </a:ext>
                </a:extLst>
              </a:tr>
              <a:tr h="401080">
                <a:tc>
                  <a:txBody>
                    <a:bodyPr/>
                    <a:lstStyle/>
                    <a:p>
                      <a:pPr marL="0" marR="0" lvl="0" indent="0" algn="l" defTabSz="1005840" rtl="0" eaLnBrk="1" fontAlgn="auto" latinLnBrk="0" hangingPunct="1">
                        <a:lnSpc>
                          <a:spcPct val="107000"/>
                        </a:lnSpc>
                        <a:spcBef>
                          <a:spcPts val="0"/>
                        </a:spcBef>
                        <a:spcAft>
                          <a:spcPts val="0"/>
                        </a:spcAft>
                        <a:buClrTx/>
                        <a:buSzTx/>
                        <a:buFontTx/>
                        <a:buNone/>
                        <a:tabLst/>
                        <a:defRPr/>
                      </a:pPr>
                      <a:r>
                        <a:rPr lang="en-US" sz="1200" b="1" kern="100" dirty="0">
                          <a:solidFill>
                            <a:srgbClr val="000000"/>
                          </a:solidFill>
                          <a:effectLst/>
                          <a:latin typeface="+mn-lt"/>
                          <a:ea typeface="Calibri" panose="020F0502020204030204" pitchFamily="34" charset="0"/>
                          <a:cs typeface="Calibri" panose="020F0502020204030204" pitchFamily="34" charset="0"/>
                        </a:rPr>
                        <a:t>Annual Contribution Limit</a:t>
                      </a:r>
                      <a:endParaRPr lang="en-US" sz="1200" kern="100" dirty="0">
                        <a:solidFill>
                          <a:schemeClr val="dk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dirty="0"/>
                        <a:t>$5,000 per family (or $2,500 each if you are married and file separate tax returns)</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51704248"/>
                  </a:ext>
                </a:extLst>
              </a:tr>
            </a:tbl>
          </a:graphicData>
        </a:graphic>
      </p:graphicFrame>
      <p:sp>
        <p:nvSpPr>
          <p:cNvPr id="6" name="Content Placeholder 2">
            <a:extLst>
              <a:ext uri="{FF2B5EF4-FFF2-40B4-BE49-F238E27FC236}">
                <a16:creationId xmlns:a16="http://schemas.microsoft.com/office/drawing/2014/main" id="{6A815486-BF2C-B2D9-BBB6-F0770592CB28}"/>
              </a:ext>
            </a:extLst>
          </p:cNvPr>
          <p:cNvSpPr txBox="1">
            <a:spLocks/>
          </p:cNvSpPr>
          <p:nvPr/>
        </p:nvSpPr>
        <p:spPr>
          <a:xfrm>
            <a:off x="707924" y="4699030"/>
            <a:ext cx="7674076" cy="1060705"/>
          </a:xfrm>
          <a:prstGeom prst="rect">
            <a:avLst/>
          </a:prstGeom>
        </p:spPr>
        <p:txBody>
          <a:bodyPr vert="horz" lIns="91440" tIns="45720" rIns="91440" bIns="45720" rtlCol="0">
            <a:noAutofit/>
          </a:bodyPr>
          <a:lstStyle>
            <a:lvl1pPr marL="171450" indent="-17145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1pPr>
            <a:lvl2pPr marL="75438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2pPr>
            <a:lvl3pPr marL="125730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3pPr>
            <a:lvl4pPr marL="176022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4pPr>
            <a:lvl5pPr marL="226314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a:lstStyle>
          <a:p>
            <a:pPr marL="0" indent="0">
              <a:buFont typeface="Arial" panose="020B0604020202020204" pitchFamily="34" charset="0"/>
              <a:buNone/>
            </a:pPr>
            <a:r>
              <a:rPr lang="en-US" b="1" dirty="0">
                <a:solidFill>
                  <a:srgbClr val="2D3193"/>
                </a:solidFill>
              </a:rPr>
              <a:t>Important FSA Rules</a:t>
            </a:r>
          </a:p>
          <a:p>
            <a:pPr marL="0" indent="0">
              <a:buFont typeface="Arial" panose="020B0604020202020204" pitchFamily="34" charset="0"/>
              <a:buNone/>
            </a:pPr>
            <a:r>
              <a:rPr lang="en-US" dirty="0"/>
              <a:t>Because FSAs can give you a significant tax advantage, they must be administered according to specific IRS rules:</a:t>
            </a:r>
          </a:p>
          <a:p>
            <a:pPr>
              <a:buClr>
                <a:srgbClr val="E56B1D"/>
              </a:buClr>
            </a:pPr>
            <a:r>
              <a:rPr lang="en-US" b="1" dirty="0">
                <a:solidFill>
                  <a:srgbClr val="2D3193"/>
                </a:solidFill>
              </a:rPr>
              <a:t>You must enroll each year to participate.</a:t>
            </a:r>
          </a:p>
          <a:p>
            <a:pPr>
              <a:buClr>
                <a:srgbClr val="E56B1D"/>
              </a:buClr>
            </a:pPr>
            <a:r>
              <a:rPr lang="en-US" b="1" dirty="0">
                <a:solidFill>
                  <a:srgbClr val="2D3193"/>
                </a:solidFill>
              </a:rPr>
              <a:t>DCFSA:</a:t>
            </a:r>
            <a:r>
              <a:rPr lang="en-US" b="1" dirty="0"/>
              <a:t> </a:t>
            </a:r>
            <a:r>
              <a:rPr lang="en-US" dirty="0"/>
              <a:t>Unused funds will NOT be returned to you or carried over to the following year. </a:t>
            </a:r>
          </a:p>
        </p:txBody>
      </p:sp>
    </p:spTree>
    <p:extLst>
      <p:ext uri="{BB962C8B-B14F-4D97-AF65-F5344CB8AC3E}">
        <p14:creationId xmlns:p14="http://schemas.microsoft.com/office/powerpoint/2010/main" val="2422955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a:extLst>
              <a:ext uri="{FF2B5EF4-FFF2-40B4-BE49-F238E27FC236}">
                <a16:creationId xmlns:a16="http://schemas.microsoft.com/office/drawing/2014/main" id="{3A9B2DDF-1BB0-A198-1AA8-E565FBED766A}"/>
              </a:ext>
            </a:extLst>
          </p:cNvPr>
          <p:cNvSpPr>
            <a:spLocks noGrp="1"/>
          </p:cNvSpPr>
          <p:nvPr>
            <p:ph type="title"/>
          </p:nvPr>
        </p:nvSpPr>
        <p:spPr>
          <a:xfrm>
            <a:off x="704848" y="2503117"/>
            <a:ext cx="7659833" cy="465443"/>
          </a:xfrm>
        </p:spPr>
        <p:txBody>
          <a:bodyPr/>
          <a:lstStyle/>
          <a:p>
            <a:r>
              <a:rPr lang="en-US" sz="2400" dirty="0">
                <a:solidFill>
                  <a:srgbClr val="58595B"/>
                </a:solidFill>
              </a:rPr>
              <a:t>Voluntary Disability Insurance</a:t>
            </a:r>
          </a:p>
        </p:txBody>
      </p:sp>
      <p:sp>
        <p:nvSpPr>
          <p:cNvPr id="29" name="Content Placeholder 28">
            <a:extLst>
              <a:ext uri="{FF2B5EF4-FFF2-40B4-BE49-F238E27FC236}">
                <a16:creationId xmlns:a16="http://schemas.microsoft.com/office/drawing/2014/main" id="{C1E1C42B-C80D-8CCC-43A5-68F3BFA47CF8}"/>
              </a:ext>
            </a:extLst>
          </p:cNvPr>
          <p:cNvSpPr>
            <a:spLocks noGrp="1"/>
          </p:cNvSpPr>
          <p:nvPr>
            <p:ph sz="half" idx="1"/>
          </p:nvPr>
        </p:nvSpPr>
        <p:spPr>
          <a:xfrm>
            <a:off x="701646" y="2953054"/>
            <a:ext cx="7242810" cy="360363"/>
          </a:xfrm>
        </p:spPr>
        <p:txBody>
          <a:bodyPr/>
          <a:lstStyle/>
          <a:p>
            <a:pPr marL="0" indent="0">
              <a:buNone/>
            </a:pPr>
            <a:r>
              <a:rPr lang="en-US" dirty="0"/>
              <a:t>Disability insurance, provided through Guardian, provides benefits that replace part of your lost income when you cannot work due to a covered illness or injury</a:t>
            </a:r>
          </a:p>
        </p:txBody>
      </p:sp>
      <p:graphicFrame>
        <p:nvGraphicFramePr>
          <p:cNvPr id="33" name="Table 32">
            <a:extLst>
              <a:ext uri="{FF2B5EF4-FFF2-40B4-BE49-F238E27FC236}">
                <a16:creationId xmlns:a16="http://schemas.microsoft.com/office/drawing/2014/main" id="{C1807609-E341-9CF5-F639-C277334F6BCD}"/>
              </a:ext>
            </a:extLst>
          </p:cNvPr>
          <p:cNvGraphicFramePr>
            <a:graphicFrameLocks noGrp="1"/>
          </p:cNvGraphicFramePr>
          <p:nvPr>
            <p:extLst>
              <p:ext uri="{D42A27DB-BD31-4B8C-83A1-F6EECF244321}">
                <p14:modId xmlns:p14="http://schemas.microsoft.com/office/powerpoint/2010/main" val="3054453854"/>
              </p:ext>
            </p:extLst>
          </p:nvPr>
        </p:nvGraphicFramePr>
        <p:xfrm>
          <a:off x="784853" y="3780392"/>
          <a:ext cx="4194816" cy="1371600"/>
        </p:xfrm>
        <a:graphic>
          <a:graphicData uri="http://schemas.openxmlformats.org/drawingml/2006/table">
            <a:tbl>
              <a:tblPr firstRow="1" bandRow="1">
                <a:tableStyleId>{93296810-A885-4BE3-A3E7-6D5BEEA58F35}</a:tableStyleId>
              </a:tblPr>
              <a:tblGrid>
                <a:gridCol w="2097408">
                  <a:extLst>
                    <a:ext uri="{9D8B030D-6E8A-4147-A177-3AD203B41FA5}">
                      <a16:colId xmlns:a16="http://schemas.microsoft.com/office/drawing/2014/main" val="2705003189"/>
                    </a:ext>
                  </a:extLst>
                </a:gridCol>
                <a:gridCol w="2097408">
                  <a:extLst>
                    <a:ext uri="{9D8B030D-6E8A-4147-A177-3AD203B41FA5}">
                      <a16:colId xmlns:a16="http://schemas.microsoft.com/office/drawing/2014/main" val="2786666522"/>
                    </a:ext>
                  </a:extLst>
                </a:gridCol>
              </a:tblGrid>
              <a:tr h="236388">
                <a:tc gridSpan="2">
                  <a:txBody>
                    <a:bodyPr/>
                    <a:lstStyle/>
                    <a:p>
                      <a:pPr algn="l"/>
                      <a:r>
                        <a:rPr lang="en-US" sz="1200" spc="-10" baseline="0" dirty="0"/>
                        <a:t>Ket Benefits</a:t>
                      </a:r>
                    </a:p>
                  </a:txBody>
                  <a:tcPr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12700" cap="flat" cmpd="sng" algn="ctr">
                      <a:solidFill>
                        <a:srgbClr val="58595B"/>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2D3193"/>
                    </a:solidFill>
                  </a:tcPr>
                </a:tc>
                <a:tc hMerge="1">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endParaRPr lang="en-US" sz="1200" b="1" kern="100" dirty="0">
                        <a:solidFill>
                          <a:schemeClr val="lt1"/>
                        </a:solidFill>
                        <a:effectLst/>
                        <a:latin typeface="+mn-lt"/>
                        <a:ea typeface="+mn-ea"/>
                        <a:cs typeface="Times New Roman" panose="02020603050405020304" pitchFamily="18" charset="0"/>
                      </a:endParaRPr>
                    </a:p>
                  </a:txBody>
                  <a:tcPr anchor="ctr"/>
                </a:tc>
                <a:extLst>
                  <a:ext uri="{0D108BD9-81ED-4DB2-BD59-A6C34878D82A}">
                    <a16:rowId xmlns:a16="http://schemas.microsoft.com/office/drawing/2014/main" val="2217068557"/>
                  </a:ext>
                </a:extLst>
              </a:tr>
              <a:tr h="236388">
                <a:tc>
                  <a:txBody>
                    <a:bodyPr/>
                    <a:lstStyle/>
                    <a:p>
                      <a:pPr marL="0" marR="0">
                        <a:lnSpc>
                          <a:spcPct val="100000"/>
                        </a:lnSpc>
                        <a:spcBef>
                          <a:spcPts val="0"/>
                        </a:spcBef>
                        <a:spcAft>
                          <a:spcPts val="0"/>
                        </a:spcAft>
                      </a:pPr>
                      <a:r>
                        <a:rPr lang="en-US" sz="1200" b="1" kern="100" dirty="0">
                          <a:effectLst/>
                          <a:latin typeface="+mj-lt"/>
                          <a:ea typeface="Calibri" panose="020F0502020204030204" pitchFamily="34" charset="0"/>
                          <a:cs typeface="Times New Roman" panose="02020603050405020304" pitchFamily="18" charset="0"/>
                        </a:rPr>
                        <a:t>Benefit</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38100" cmpd="sng">
                      <a:noFill/>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200" kern="100" dirty="0">
                          <a:solidFill>
                            <a:schemeClr val="dk1"/>
                          </a:solidFill>
                          <a:effectLst/>
                          <a:latin typeface="+mn-lt"/>
                          <a:ea typeface="Calibri" panose="020F0502020204030204" pitchFamily="34" charset="0"/>
                          <a:cs typeface="Times New Roman" panose="02020603050405020304" pitchFamily="18" charset="0"/>
                        </a:rPr>
                        <a:t>60% of base salary</a:t>
                      </a:r>
                    </a:p>
                  </a:txBody>
                  <a:tcPr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38100" cmpd="sng">
                      <a:noFill/>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06612418"/>
                  </a:ext>
                </a:extLst>
              </a:tr>
              <a:tr h="236388">
                <a:tc>
                  <a:txBody>
                    <a:bodyPr/>
                    <a:lstStyle/>
                    <a:p>
                      <a:pPr marL="0" marR="0">
                        <a:lnSpc>
                          <a:spcPct val="100000"/>
                        </a:lnSpc>
                        <a:spcBef>
                          <a:spcPts val="0"/>
                        </a:spcBef>
                        <a:spcAft>
                          <a:spcPts val="0"/>
                        </a:spcAft>
                      </a:pPr>
                      <a:r>
                        <a:rPr lang="en-US" sz="1200" b="1" kern="100" dirty="0">
                          <a:effectLst/>
                          <a:latin typeface="+mj-lt"/>
                          <a:ea typeface="Calibri" panose="020F0502020204030204" pitchFamily="34" charset="0"/>
                          <a:cs typeface="Times New Roman" panose="02020603050405020304" pitchFamily="18" charset="0"/>
                        </a:rPr>
                        <a:t>Maximum weekly benefit </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200" kern="100" dirty="0">
                          <a:solidFill>
                            <a:schemeClr val="dk1"/>
                          </a:solidFill>
                          <a:effectLst/>
                          <a:latin typeface="+mn-lt"/>
                          <a:ea typeface="Calibri" panose="020F0502020204030204" pitchFamily="34" charset="0"/>
                          <a:cs typeface="Times New Roman" panose="02020603050405020304" pitchFamily="18" charset="0"/>
                        </a:rPr>
                        <a:t>$500</a:t>
                      </a:r>
                    </a:p>
                  </a:txBody>
                  <a:tcPr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59604196"/>
                  </a:ext>
                </a:extLst>
              </a:tr>
              <a:tr h="236388">
                <a:tc>
                  <a:txBody>
                    <a:bodyPr/>
                    <a:lstStyle/>
                    <a:p>
                      <a:pPr marL="0" marR="0">
                        <a:lnSpc>
                          <a:spcPct val="100000"/>
                        </a:lnSpc>
                        <a:spcBef>
                          <a:spcPts val="0"/>
                        </a:spcBef>
                        <a:spcAft>
                          <a:spcPts val="0"/>
                        </a:spcAft>
                      </a:pPr>
                      <a:r>
                        <a:rPr lang="en-US" sz="1200" b="1" kern="100" dirty="0">
                          <a:effectLst/>
                          <a:latin typeface="+mj-lt"/>
                          <a:ea typeface="Calibri" panose="020F0502020204030204" pitchFamily="34" charset="0"/>
                          <a:cs typeface="Times New Roman" panose="02020603050405020304" pitchFamily="18" charset="0"/>
                        </a:rPr>
                        <a:t>When benefit begins</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200" kern="100" dirty="0">
                          <a:solidFill>
                            <a:schemeClr val="dk1"/>
                          </a:solidFill>
                          <a:effectLst/>
                          <a:latin typeface="+mn-lt"/>
                          <a:ea typeface="Calibri" panose="020F0502020204030204" pitchFamily="34" charset="0"/>
                          <a:cs typeface="Times New Roman" panose="02020603050405020304" pitchFamily="18" charset="0"/>
                        </a:rPr>
                        <a:t>Accident: Day 1 / Illness: Day 8</a:t>
                      </a:r>
                    </a:p>
                  </a:txBody>
                  <a:tcPr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22901191"/>
                  </a:ext>
                </a:extLst>
              </a:tr>
              <a:tr h="236388">
                <a:tc>
                  <a:txBody>
                    <a:bodyPr/>
                    <a:lstStyle/>
                    <a:p>
                      <a:pPr marL="0" marR="0">
                        <a:lnSpc>
                          <a:spcPct val="100000"/>
                        </a:lnSpc>
                        <a:spcBef>
                          <a:spcPts val="0"/>
                        </a:spcBef>
                        <a:spcAft>
                          <a:spcPts val="0"/>
                        </a:spcAft>
                      </a:pPr>
                      <a:r>
                        <a:rPr lang="en-US" sz="1200" b="1" kern="100" dirty="0">
                          <a:effectLst/>
                          <a:latin typeface="+mj-lt"/>
                          <a:ea typeface="Calibri" panose="020F0502020204030204" pitchFamily="34" charset="0"/>
                          <a:cs typeface="Times New Roman" panose="02020603050405020304" pitchFamily="18" charset="0"/>
                        </a:rPr>
                        <a:t>When benefit ends</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200" kern="100" dirty="0">
                          <a:solidFill>
                            <a:schemeClr val="dk1"/>
                          </a:solidFill>
                          <a:effectLst/>
                          <a:latin typeface="+mn-lt"/>
                          <a:ea typeface="Calibri" panose="020F0502020204030204" pitchFamily="34" charset="0"/>
                          <a:cs typeface="Times New Roman" panose="02020603050405020304" pitchFamily="18" charset="0"/>
                        </a:rPr>
                        <a:t>13 weeks</a:t>
                      </a:r>
                    </a:p>
                  </a:txBody>
                  <a:tcPr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94317295"/>
                  </a:ext>
                </a:extLst>
              </a:tr>
            </a:tbl>
          </a:graphicData>
        </a:graphic>
      </p:graphicFrame>
      <p:sp>
        <p:nvSpPr>
          <p:cNvPr id="34" name="Content Placeholder 28">
            <a:extLst>
              <a:ext uri="{FF2B5EF4-FFF2-40B4-BE49-F238E27FC236}">
                <a16:creationId xmlns:a16="http://schemas.microsoft.com/office/drawing/2014/main" id="{02FC5473-5D5B-E264-63B9-D3D2C9AC793B}"/>
              </a:ext>
            </a:extLst>
          </p:cNvPr>
          <p:cNvSpPr txBox="1">
            <a:spLocks/>
          </p:cNvSpPr>
          <p:nvPr/>
        </p:nvSpPr>
        <p:spPr>
          <a:xfrm>
            <a:off x="749615" y="5252151"/>
            <a:ext cx="4274820" cy="247583"/>
          </a:xfrm>
          <a:prstGeom prst="rect">
            <a:avLst/>
          </a:prstGeom>
        </p:spPr>
        <p:txBody>
          <a:bodyPr vert="horz" lIns="91440" tIns="45720" rIns="91440" bIns="45720" rtlCol="0">
            <a:noAutofit/>
          </a:bodyPr>
          <a:lstStyle>
            <a:lvl1pPr marL="171450" indent="-17145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1pPr>
            <a:lvl2pPr marL="75438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2pPr>
            <a:lvl3pPr marL="125730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3pPr>
            <a:lvl4pPr marL="176022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4pPr>
            <a:lvl5pPr marL="226314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a:lstStyle>
          <a:p>
            <a:pPr marL="0" indent="0">
              <a:spcBef>
                <a:spcPts val="1100"/>
              </a:spcBef>
              <a:spcAft>
                <a:spcPts val="500"/>
              </a:spcAft>
              <a:buFont typeface="Arial" panose="020B0604020202020204" pitchFamily="34" charset="0"/>
              <a:buNone/>
            </a:pPr>
            <a:r>
              <a:rPr lang="en-US" sz="1600" b="1" dirty="0">
                <a:solidFill>
                  <a:srgbClr val="2D3193"/>
                </a:solidFill>
              </a:rPr>
              <a:t>Long-Term Disability</a:t>
            </a:r>
            <a:r>
              <a:rPr lang="en-US" sz="1600" dirty="0">
                <a:solidFill>
                  <a:srgbClr val="2D3193"/>
                </a:solidFill>
              </a:rPr>
              <a:t> </a:t>
            </a:r>
          </a:p>
        </p:txBody>
      </p:sp>
      <p:graphicFrame>
        <p:nvGraphicFramePr>
          <p:cNvPr id="2" name="Table 1">
            <a:extLst>
              <a:ext uri="{FF2B5EF4-FFF2-40B4-BE49-F238E27FC236}">
                <a16:creationId xmlns:a16="http://schemas.microsoft.com/office/drawing/2014/main" id="{427776CE-3F71-99A0-3199-9C907546A97F}"/>
              </a:ext>
            </a:extLst>
          </p:cNvPr>
          <p:cNvGraphicFramePr>
            <a:graphicFrameLocks noGrp="1"/>
          </p:cNvGraphicFramePr>
          <p:nvPr>
            <p:extLst>
              <p:ext uri="{D42A27DB-BD31-4B8C-83A1-F6EECF244321}">
                <p14:modId xmlns:p14="http://schemas.microsoft.com/office/powerpoint/2010/main" val="4237492427"/>
              </p:ext>
            </p:extLst>
          </p:nvPr>
        </p:nvGraphicFramePr>
        <p:xfrm>
          <a:off x="794381" y="5555814"/>
          <a:ext cx="4185288" cy="1645920"/>
        </p:xfrm>
        <a:graphic>
          <a:graphicData uri="http://schemas.openxmlformats.org/drawingml/2006/table">
            <a:tbl>
              <a:tblPr firstRow="1" bandRow="1">
                <a:tableStyleId>{93296810-A885-4BE3-A3E7-6D5BEEA58F35}</a:tableStyleId>
              </a:tblPr>
              <a:tblGrid>
                <a:gridCol w="2092644">
                  <a:extLst>
                    <a:ext uri="{9D8B030D-6E8A-4147-A177-3AD203B41FA5}">
                      <a16:colId xmlns:a16="http://schemas.microsoft.com/office/drawing/2014/main" val="2705003189"/>
                    </a:ext>
                  </a:extLst>
                </a:gridCol>
                <a:gridCol w="2092644">
                  <a:extLst>
                    <a:ext uri="{9D8B030D-6E8A-4147-A177-3AD203B41FA5}">
                      <a16:colId xmlns:a16="http://schemas.microsoft.com/office/drawing/2014/main" val="2786666522"/>
                    </a:ext>
                  </a:extLst>
                </a:gridCol>
              </a:tblGrid>
              <a:tr h="192667">
                <a:tc gridSpan="2">
                  <a:txBody>
                    <a:bodyPr/>
                    <a:lstStyle/>
                    <a:p>
                      <a:pPr algn="l"/>
                      <a:r>
                        <a:rPr lang="en-US" sz="1200" spc="-10" baseline="0" dirty="0"/>
                        <a:t>Key Benefits</a:t>
                      </a:r>
                    </a:p>
                  </a:txBody>
                  <a:tcPr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12700" cap="flat" cmpd="sng" algn="ctr">
                      <a:solidFill>
                        <a:srgbClr val="58595B"/>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2D3193"/>
                    </a:solidFill>
                  </a:tcPr>
                </a:tc>
                <a:tc hMerge="1">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endParaRPr lang="en-US" sz="1200" b="1" kern="100" dirty="0">
                        <a:solidFill>
                          <a:schemeClr val="lt1"/>
                        </a:solidFill>
                        <a:effectLst/>
                        <a:latin typeface="+mn-lt"/>
                        <a:ea typeface="+mn-ea"/>
                        <a:cs typeface="Times New Roman" panose="02020603050405020304" pitchFamily="18" charset="0"/>
                      </a:endParaRPr>
                    </a:p>
                  </a:txBody>
                  <a:tcPr anchor="ctr"/>
                </a:tc>
                <a:extLst>
                  <a:ext uri="{0D108BD9-81ED-4DB2-BD59-A6C34878D82A}">
                    <a16:rowId xmlns:a16="http://schemas.microsoft.com/office/drawing/2014/main" val="2217068557"/>
                  </a:ext>
                </a:extLst>
              </a:tr>
              <a:tr h="192667">
                <a:tc>
                  <a:txBody>
                    <a:bodyPr/>
                    <a:lstStyle/>
                    <a:p>
                      <a:pPr marL="0" marR="0">
                        <a:lnSpc>
                          <a:spcPct val="100000"/>
                        </a:lnSpc>
                        <a:spcBef>
                          <a:spcPts val="0"/>
                        </a:spcBef>
                        <a:spcAft>
                          <a:spcPts val="0"/>
                        </a:spcAft>
                      </a:pPr>
                      <a:r>
                        <a:rPr lang="en-US" sz="1200" b="1" kern="100" dirty="0">
                          <a:effectLst/>
                          <a:latin typeface="+mj-lt"/>
                          <a:ea typeface="Calibri" panose="020F0502020204030204" pitchFamily="34" charset="0"/>
                          <a:cs typeface="Times New Roman" panose="02020603050405020304" pitchFamily="18" charset="0"/>
                        </a:rPr>
                        <a:t>Benefit</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38100" cmpd="sng">
                      <a:noFill/>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200" kern="100" dirty="0">
                          <a:solidFill>
                            <a:schemeClr val="dk1"/>
                          </a:solidFill>
                          <a:effectLst/>
                          <a:latin typeface="+mn-lt"/>
                          <a:ea typeface="Calibri" panose="020F0502020204030204" pitchFamily="34" charset="0"/>
                          <a:cs typeface="Times New Roman" panose="02020603050405020304" pitchFamily="18" charset="0"/>
                        </a:rPr>
                        <a:t>60% of base salary</a:t>
                      </a:r>
                    </a:p>
                  </a:txBody>
                  <a:tcPr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38100" cmpd="sng">
                      <a:noFill/>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06612418"/>
                  </a:ext>
                </a:extLst>
              </a:tr>
              <a:tr h="192667">
                <a:tc>
                  <a:txBody>
                    <a:bodyPr/>
                    <a:lstStyle/>
                    <a:p>
                      <a:pPr marL="0" marR="0">
                        <a:lnSpc>
                          <a:spcPct val="100000"/>
                        </a:lnSpc>
                        <a:spcBef>
                          <a:spcPts val="0"/>
                        </a:spcBef>
                        <a:spcAft>
                          <a:spcPts val="0"/>
                        </a:spcAft>
                      </a:pPr>
                      <a:r>
                        <a:rPr lang="en-US" sz="1200" b="1" kern="100" dirty="0">
                          <a:effectLst/>
                          <a:latin typeface="+mj-lt"/>
                          <a:ea typeface="Calibri" panose="020F0502020204030204" pitchFamily="34" charset="0"/>
                          <a:cs typeface="Times New Roman" panose="02020603050405020304" pitchFamily="18" charset="0"/>
                        </a:rPr>
                        <a:t>Maximum monthly benefit </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200" kern="100" dirty="0">
                          <a:solidFill>
                            <a:schemeClr val="dk1"/>
                          </a:solidFill>
                          <a:effectLst/>
                          <a:latin typeface="+mn-lt"/>
                          <a:ea typeface="Calibri" panose="020F0502020204030204" pitchFamily="34" charset="0"/>
                          <a:cs typeface="Times New Roman" panose="02020603050405020304" pitchFamily="18" charset="0"/>
                        </a:rPr>
                        <a:t>$5,000</a:t>
                      </a:r>
                    </a:p>
                  </a:txBody>
                  <a:tcPr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59604196"/>
                  </a:ext>
                </a:extLst>
              </a:tr>
              <a:tr h="192667">
                <a:tc>
                  <a:txBody>
                    <a:bodyPr/>
                    <a:lstStyle/>
                    <a:p>
                      <a:pPr marL="0" marR="0">
                        <a:lnSpc>
                          <a:spcPct val="100000"/>
                        </a:lnSpc>
                        <a:spcBef>
                          <a:spcPts val="0"/>
                        </a:spcBef>
                        <a:spcAft>
                          <a:spcPts val="0"/>
                        </a:spcAft>
                      </a:pPr>
                      <a:r>
                        <a:rPr lang="en-US" sz="1200" b="1" kern="100" dirty="0">
                          <a:effectLst/>
                          <a:latin typeface="+mj-lt"/>
                          <a:ea typeface="Calibri" panose="020F0502020204030204" pitchFamily="34" charset="0"/>
                          <a:cs typeface="Times New Roman" panose="02020603050405020304" pitchFamily="18" charset="0"/>
                        </a:rPr>
                        <a:t>When benefit begins</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200" kern="100" dirty="0">
                          <a:solidFill>
                            <a:schemeClr val="dk1"/>
                          </a:solidFill>
                          <a:effectLst/>
                          <a:latin typeface="+mn-lt"/>
                          <a:ea typeface="Calibri" panose="020F0502020204030204" pitchFamily="34" charset="0"/>
                          <a:cs typeface="Times New Roman" panose="02020603050405020304" pitchFamily="18" charset="0"/>
                        </a:rPr>
                        <a:t>After 90th day of disability</a:t>
                      </a:r>
                    </a:p>
                  </a:txBody>
                  <a:tcPr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22901191"/>
                  </a:ext>
                </a:extLst>
              </a:tr>
              <a:tr h="192667">
                <a:tc>
                  <a:txBody>
                    <a:bodyPr/>
                    <a:lstStyle/>
                    <a:p>
                      <a:pPr marL="0" marR="0">
                        <a:lnSpc>
                          <a:spcPct val="100000"/>
                        </a:lnSpc>
                        <a:spcBef>
                          <a:spcPts val="0"/>
                        </a:spcBef>
                        <a:spcAft>
                          <a:spcPts val="0"/>
                        </a:spcAft>
                      </a:pPr>
                      <a:r>
                        <a:rPr lang="en-US" sz="1200" b="1" kern="100" dirty="0">
                          <a:effectLst/>
                          <a:latin typeface="+mj-lt"/>
                          <a:ea typeface="Calibri" panose="020F0502020204030204" pitchFamily="34" charset="0"/>
                          <a:cs typeface="Times New Roman" panose="02020603050405020304" pitchFamily="18" charset="0"/>
                        </a:rPr>
                        <a:t>When benefit ends</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200" kern="100" dirty="0">
                          <a:solidFill>
                            <a:schemeClr val="dk1"/>
                          </a:solidFill>
                          <a:effectLst/>
                          <a:latin typeface="+mn-lt"/>
                          <a:ea typeface="Calibri" panose="020F0502020204030204" pitchFamily="34" charset="0"/>
                          <a:cs typeface="Times New Roman" panose="02020603050405020304" pitchFamily="18" charset="0"/>
                        </a:rPr>
                        <a:t>Age 67 / ADEA</a:t>
                      </a:r>
                    </a:p>
                  </a:txBody>
                  <a:tcPr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94317295"/>
                  </a:ext>
                </a:extLst>
              </a:tr>
              <a:tr h="192667">
                <a:tc>
                  <a:txBody>
                    <a:bodyPr/>
                    <a:lstStyle/>
                    <a:p>
                      <a:pPr marL="0" marR="0">
                        <a:lnSpc>
                          <a:spcPct val="100000"/>
                        </a:lnSpc>
                        <a:spcBef>
                          <a:spcPts val="0"/>
                        </a:spcBef>
                        <a:spcAft>
                          <a:spcPts val="0"/>
                        </a:spcAft>
                      </a:pPr>
                      <a:r>
                        <a:rPr lang="en-US" sz="1200" b="1" kern="100" dirty="0">
                          <a:effectLst/>
                          <a:latin typeface="+mj-lt"/>
                          <a:ea typeface="Calibri" panose="020F0502020204030204" pitchFamily="34" charset="0"/>
                          <a:cs typeface="Times New Roman" panose="02020603050405020304" pitchFamily="18" charset="0"/>
                        </a:rPr>
                        <a:t>Pre-Existing Condition </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200" kern="100" dirty="0">
                          <a:solidFill>
                            <a:schemeClr val="dk1"/>
                          </a:solidFill>
                          <a:effectLst/>
                          <a:latin typeface="+mn-lt"/>
                          <a:ea typeface="Calibri" panose="020F0502020204030204" pitchFamily="34" charset="0"/>
                          <a:cs typeface="Times New Roman" panose="02020603050405020304" pitchFamily="18" charset="0"/>
                        </a:rPr>
                        <a:t>6/24</a:t>
                      </a:r>
                    </a:p>
                  </a:txBody>
                  <a:tcPr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48001629"/>
                  </a:ext>
                </a:extLst>
              </a:tr>
            </a:tbl>
          </a:graphicData>
        </a:graphic>
      </p:graphicFrame>
      <p:grpSp>
        <p:nvGrpSpPr>
          <p:cNvPr id="25" name="Group 24">
            <a:extLst>
              <a:ext uri="{FF2B5EF4-FFF2-40B4-BE49-F238E27FC236}">
                <a16:creationId xmlns:a16="http://schemas.microsoft.com/office/drawing/2014/main" id="{5BAD3C67-F50F-FE8E-F81E-F6FF5FE34E19}"/>
              </a:ext>
            </a:extLst>
          </p:cNvPr>
          <p:cNvGrpSpPr/>
          <p:nvPr/>
        </p:nvGrpSpPr>
        <p:grpSpPr>
          <a:xfrm>
            <a:off x="5744654" y="3807472"/>
            <a:ext cx="2302073" cy="3295760"/>
            <a:chOff x="5367370" y="414394"/>
            <a:chExt cx="2655814" cy="4082419"/>
          </a:xfrm>
        </p:grpSpPr>
        <p:sp>
          <p:nvSpPr>
            <p:cNvPr id="14" name="Oval 13">
              <a:extLst>
                <a:ext uri="{FF2B5EF4-FFF2-40B4-BE49-F238E27FC236}">
                  <a16:creationId xmlns:a16="http://schemas.microsoft.com/office/drawing/2014/main" id="{E92B04E6-CB04-601C-3EF6-3DDF20CCD1D0}"/>
                </a:ext>
              </a:extLst>
            </p:cNvPr>
            <p:cNvSpPr/>
            <p:nvPr/>
          </p:nvSpPr>
          <p:spPr>
            <a:xfrm>
              <a:off x="5485357" y="1465886"/>
              <a:ext cx="1961204" cy="1961204"/>
            </a:xfrm>
            <a:prstGeom prst="ellipse">
              <a:avLst/>
            </a:prstGeom>
            <a:solidFill>
              <a:srgbClr val="E56B1D"/>
            </a:solidFill>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dirty="0"/>
            </a:p>
          </p:txBody>
        </p:sp>
        <p:pic>
          <p:nvPicPr>
            <p:cNvPr id="15" name="Graphic 14" descr="Person in wheelchair with solid fill">
              <a:extLst>
                <a:ext uri="{FF2B5EF4-FFF2-40B4-BE49-F238E27FC236}">
                  <a16:creationId xmlns:a16="http://schemas.microsoft.com/office/drawing/2014/main" id="{E5564E58-5404-7D31-330E-DD8718E7E47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5625956" y="1606485"/>
              <a:ext cx="1680007" cy="1680007"/>
            </a:xfrm>
            <a:prstGeom prst="rect">
              <a:avLst/>
            </a:prstGeom>
          </p:spPr>
        </p:pic>
        <p:sp>
          <p:nvSpPr>
            <p:cNvPr id="16" name="Oval 15">
              <a:extLst>
                <a:ext uri="{FF2B5EF4-FFF2-40B4-BE49-F238E27FC236}">
                  <a16:creationId xmlns:a16="http://schemas.microsoft.com/office/drawing/2014/main" id="{955E34F8-C977-F00E-9F5F-E00C1C597BD6}"/>
                </a:ext>
              </a:extLst>
            </p:cNvPr>
            <p:cNvSpPr/>
            <p:nvPr/>
          </p:nvSpPr>
          <p:spPr>
            <a:xfrm>
              <a:off x="5367370" y="1332154"/>
              <a:ext cx="1961204" cy="1961204"/>
            </a:xfrm>
            <a:prstGeom prst="ellipse">
              <a:avLst/>
            </a:prstGeom>
            <a:noFill/>
            <a:ln>
              <a:solidFill>
                <a:srgbClr val="58595B"/>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CEAC189B-4AE7-8BE9-FED6-7A3701DD4EB0}"/>
                </a:ext>
              </a:extLst>
            </p:cNvPr>
            <p:cNvSpPr/>
            <p:nvPr/>
          </p:nvSpPr>
          <p:spPr>
            <a:xfrm>
              <a:off x="6596377" y="548126"/>
              <a:ext cx="1426807" cy="1426807"/>
            </a:xfrm>
            <a:prstGeom prst="ellipse">
              <a:avLst/>
            </a:prstGeom>
            <a:solidFill>
              <a:srgbClr val="58595B"/>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US" dirty="0"/>
            </a:p>
          </p:txBody>
        </p:sp>
        <p:pic>
          <p:nvPicPr>
            <p:cNvPr id="18" name="Graphic 17" descr="Occupational Therapy with solid fill">
              <a:extLst>
                <a:ext uri="{FF2B5EF4-FFF2-40B4-BE49-F238E27FC236}">
                  <a16:creationId xmlns:a16="http://schemas.microsoft.com/office/drawing/2014/main" id="{6C9C09EB-CD75-FD31-285E-CA2F411622C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6752240" y="694157"/>
              <a:ext cx="1101523" cy="1101523"/>
            </a:xfrm>
            <a:prstGeom prst="rect">
              <a:avLst/>
            </a:prstGeom>
          </p:spPr>
        </p:pic>
        <p:sp>
          <p:nvSpPr>
            <p:cNvPr id="19" name="Oval 18">
              <a:extLst>
                <a:ext uri="{FF2B5EF4-FFF2-40B4-BE49-F238E27FC236}">
                  <a16:creationId xmlns:a16="http://schemas.microsoft.com/office/drawing/2014/main" id="{AF83A287-49A4-F6C1-C1FD-82A5B4DCF296}"/>
                </a:ext>
              </a:extLst>
            </p:cNvPr>
            <p:cNvSpPr/>
            <p:nvPr/>
          </p:nvSpPr>
          <p:spPr>
            <a:xfrm>
              <a:off x="6478390" y="414394"/>
              <a:ext cx="1426807" cy="1426807"/>
            </a:xfrm>
            <a:prstGeom prst="ellipse">
              <a:avLst/>
            </a:prstGeom>
            <a:noFill/>
            <a:ln>
              <a:solidFill>
                <a:srgbClr val="58595B"/>
              </a:solid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D2F3D681-1757-7B4F-F1E5-300E57674FB9}"/>
                </a:ext>
              </a:extLst>
            </p:cNvPr>
            <p:cNvSpPr/>
            <p:nvPr/>
          </p:nvSpPr>
          <p:spPr>
            <a:xfrm>
              <a:off x="6538748" y="3159228"/>
              <a:ext cx="1337585" cy="1337585"/>
            </a:xfrm>
            <a:prstGeom prst="ellipse">
              <a:avLst/>
            </a:prstGeom>
            <a:solidFill>
              <a:srgbClr val="2D319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Graphic 20" descr="Adhesive Bandage with solid fill">
              <a:extLst>
                <a:ext uri="{FF2B5EF4-FFF2-40B4-BE49-F238E27FC236}">
                  <a16:creationId xmlns:a16="http://schemas.microsoft.com/office/drawing/2014/main" id="{6AB8C395-9814-026C-93F7-9ABA8654B0C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6690260" y="3310740"/>
              <a:ext cx="1034560" cy="1034560"/>
            </a:xfrm>
            <a:prstGeom prst="rect">
              <a:avLst/>
            </a:prstGeom>
          </p:spPr>
        </p:pic>
        <p:sp>
          <p:nvSpPr>
            <p:cNvPr id="22" name="Oval 21">
              <a:extLst>
                <a:ext uri="{FF2B5EF4-FFF2-40B4-BE49-F238E27FC236}">
                  <a16:creationId xmlns:a16="http://schemas.microsoft.com/office/drawing/2014/main" id="{3A34FF1B-B03A-5AD9-55F5-245376B27B11}"/>
                </a:ext>
              </a:extLst>
            </p:cNvPr>
            <p:cNvSpPr/>
            <p:nvPr/>
          </p:nvSpPr>
          <p:spPr>
            <a:xfrm>
              <a:off x="6420761" y="3025496"/>
              <a:ext cx="1337585" cy="1337585"/>
            </a:xfrm>
            <a:prstGeom prst="ellipse">
              <a:avLst/>
            </a:prstGeom>
            <a:noFill/>
            <a:ln>
              <a:solidFill>
                <a:srgbClr val="585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8">
            <a:extLst>
              <a:ext uri="{FF2B5EF4-FFF2-40B4-BE49-F238E27FC236}">
                <a16:creationId xmlns:a16="http://schemas.microsoft.com/office/drawing/2014/main" id="{09099BA1-3831-65F8-F1C0-4B1D5B20B7A1}"/>
              </a:ext>
            </a:extLst>
          </p:cNvPr>
          <p:cNvSpPr txBox="1">
            <a:spLocks/>
          </p:cNvSpPr>
          <p:nvPr/>
        </p:nvSpPr>
        <p:spPr>
          <a:xfrm>
            <a:off x="704849" y="736996"/>
            <a:ext cx="7511411" cy="1074147"/>
          </a:xfrm>
          <a:prstGeom prst="rect">
            <a:avLst/>
          </a:prstGeom>
        </p:spPr>
        <p:txBody>
          <a:bodyPr/>
          <a:lstStyle>
            <a:lvl1pPr marL="0" indent="0" algn="l" defTabSz="100584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1pPr>
            <a:lvl2pPr marL="75438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2pPr>
            <a:lvl3pPr marL="125730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3pPr>
            <a:lvl4pPr marL="176022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4pPr>
            <a:lvl5pPr marL="226314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a:lstStyle>
          <a:p>
            <a:r>
              <a:rPr lang="en-US" dirty="0"/>
              <a:t>Life insurance, provided through Guardian, provides your named beneficiaries with a benefit following your death, while accidental death and dismemberment (AD&amp;D) insurance provides a benefit to you following a covered accident that leads to dismemberment (such as the loss of a hand, foot or eye). Should your death occur due to a covered accident, both the life benefit and the AD&amp;D benefit would be payable.</a:t>
            </a:r>
          </a:p>
          <a:p>
            <a:pPr>
              <a:spcBef>
                <a:spcPts val="1100"/>
              </a:spcBef>
              <a:spcAft>
                <a:spcPts val="500"/>
              </a:spcAft>
            </a:pPr>
            <a:r>
              <a:rPr lang="en-US" sz="1600" b="1" dirty="0">
                <a:solidFill>
                  <a:srgbClr val="2D3193"/>
                </a:solidFill>
              </a:rPr>
              <a:t>Supplemental Life and AD&amp;D </a:t>
            </a:r>
            <a:endParaRPr lang="en-US" sz="1600" dirty="0">
              <a:solidFill>
                <a:srgbClr val="2D3193"/>
              </a:solidFill>
            </a:endParaRPr>
          </a:p>
        </p:txBody>
      </p:sp>
      <p:graphicFrame>
        <p:nvGraphicFramePr>
          <p:cNvPr id="4" name="Table 3">
            <a:extLst>
              <a:ext uri="{FF2B5EF4-FFF2-40B4-BE49-F238E27FC236}">
                <a16:creationId xmlns:a16="http://schemas.microsoft.com/office/drawing/2014/main" id="{0B1F8313-F151-0D6D-16A6-BDDB1A3452FA}"/>
              </a:ext>
            </a:extLst>
          </p:cNvPr>
          <p:cNvGraphicFramePr>
            <a:graphicFrameLocks noGrp="1"/>
          </p:cNvGraphicFramePr>
          <p:nvPr>
            <p:extLst>
              <p:ext uri="{D42A27DB-BD31-4B8C-83A1-F6EECF244321}">
                <p14:modId xmlns:p14="http://schemas.microsoft.com/office/powerpoint/2010/main" val="4001407241"/>
              </p:ext>
            </p:extLst>
          </p:nvPr>
        </p:nvGraphicFramePr>
        <p:xfrm>
          <a:off x="784853" y="1890460"/>
          <a:ext cx="2769740" cy="548640"/>
        </p:xfrm>
        <a:graphic>
          <a:graphicData uri="http://schemas.openxmlformats.org/drawingml/2006/table">
            <a:tbl>
              <a:tblPr firstRow="1" bandRow="1">
                <a:tableStyleId>{93296810-A885-4BE3-A3E7-6D5BEEA58F35}</a:tableStyleId>
              </a:tblPr>
              <a:tblGrid>
                <a:gridCol w="1342755">
                  <a:extLst>
                    <a:ext uri="{9D8B030D-6E8A-4147-A177-3AD203B41FA5}">
                      <a16:colId xmlns:a16="http://schemas.microsoft.com/office/drawing/2014/main" val="2705003189"/>
                    </a:ext>
                  </a:extLst>
                </a:gridCol>
                <a:gridCol w="1426985">
                  <a:extLst>
                    <a:ext uri="{9D8B030D-6E8A-4147-A177-3AD203B41FA5}">
                      <a16:colId xmlns:a16="http://schemas.microsoft.com/office/drawing/2014/main" val="2786666522"/>
                    </a:ext>
                  </a:extLst>
                </a:gridCol>
              </a:tblGrid>
              <a:tr h="218503">
                <a:tc>
                  <a:txBody>
                    <a:bodyPr/>
                    <a:lstStyle/>
                    <a:p>
                      <a:r>
                        <a:rPr lang="en-US" sz="1200" dirty="0"/>
                        <a:t>Coverage Tier</a:t>
                      </a:r>
                    </a:p>
                  </a:txBody>
                  <a:tcPr anchor="ctr">
                    <a:lnL w="12700" cap="flat" cmpd="sng" algn="ctr">
                      <a:solidFill>
                        <a:srgbClr val="58595B"/>
                      </a:solidFill>
                      <a:prstDash val="solid"/>
                      <a:round/>
                      <a:headEnd type="none" w="med" len="med"/>
                      <a:tailEnd type="none" w="med" len="med"/>
                    </a:lnL>
                    <a:lnR w="12700" cmpd="sng">
                      <a:noFill/>
                    </a:lnR>
                    <a:lnT w="12700" cap="flat" cmpd="sng" algn="ctr">
                      <a:solidFill>
                        <a:srgbClr val="58595B"/>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2D3193"/>
                    </a:solidFill>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lang="en-US" sz="1200" b="1" kern="100" dirty="0">
                          <a:solidFill>
                            <a:schemeClr val="lt1"/>
                          </a:solidFill>
                          <a:effectLst/>
                          <a:latin typeface="+mn-lt"/>
                          <a:ea typeface="+mn-ea"/>
                          <a:cs typeface="Times New Roman" panose="02020603050405020304" pitchFamily="18" charset="0"/>
                        </a:rPr>
                        <a:t>Benefit Amount</a:t>
                      </a:r>
                    </a:p>
                  </a:txBody>
                  <a:tcPr anchor="ctr">
                    <a:lnL w="12700" cmpd="sng">
                      <a:noFill/>
                    </a:lnL>
                    <a:lnR w="12700" cap="flat" cmpd="sng" algn="ctr">
                      <a:noFill/>
                      <a:prstDash val="solid"/>
                      <a:round/>
                      <a:headEnd type="none" w="med" len="med"/>
                      <a:tailEnd type="none" w="med" len="med"/>
                    </a:lnR>
                    <a:lnT w="12700" cap="flat" cmpd="sng" algn="ctr">
                      <a:solidFill>
                        <a:srgbClr val="58595B"/>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2D3193"/>
                    </a:solidFill>
                  </a:tcPr>
                </a:tc>
                <a:extLst>
                  <a:ext uri="{0D108BD9-81ED-4DB2-BD59-A6C34878D82A}">
                    <a16:rowId xmlns:a16="http://schemas.microsoft.com/office/drawing/2014/main" val="2217068557"/>
                  </a:ext>
                </a:extLst>
              </a:tr>
              <a:tr h="194225">
                <a:tc>
                  <a:txBody>
                    <a:bodyPr/>
                    <a:lstStyle/>
                    <a:p>
                      <a:pPr marL="0" marR="0">
                        <a:lnSpc>
                          <a:spcPct val="100000"/>
                        </a:lnSpc>
                        <a:spcBef>
                          <a:spcPts val="0"/>
                        </a:spcBef>
                        <a:spcAft>
                          <a:spcPts val="0"/>
                        </a:spcAft>
                      </a:pPr>
                      <a:r>
                        <a:rPr lang="en-US" sz="1200" b="1" kern="100" dirty="0">
                          <a:effectLst/>
                          <a:latin typeface="+mj-lt"/>
                          <a:ea typeface="Calibri" panose="020F0502020204030204" pitchFamily="34" charset="0"/>
                          <a:cs typeface="Times New Roman" panose="02020603050405020304" pitchFamily="18" charset="0"/>
                        </a:rPr>
                        <a:t>Employee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lang="en-US" sz="1200" kern="100" dirty="0">
                          <a:solidFill>
                            <a:schemeClr val="dk1"/>
                          </a:solidFill>
                          <a:effectLst/>
                          <a:latin typeface="+mn-lt"/>
                          <a:ea typeface="Calibri" panose="020F0502020204030204" pitchFamily="34" charset="0"/>
                          <a:cs typeface="Times New Roman" panose="02020603050405020304" pitchFamily="18" charset="0"/>
                        </a:rPr>
                        <a:t> $50,000</a:t>
                      </a:r>
                    </a:p>
                  </a:txBody>
                  <a:tcPr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06612418"/>
                  </a:ext>
                </a:extLst>
              </a:tr>
            </a:tbl>
          </a:graphicData>
        </a:graphic>
      </p:graphicFrame>
      <p:sp>
        <p:nvSpPr>
          <p:cNvPr id="5" name="Content Placeholder 28">
            <a:extLst>
              <a:ext uri="{FF2B5EF4-FFF2-40B4-BE49-F238E27FC236}">
                <a16:creationId xmlns:a16="http://schemas.microsoft.com/office/drawing/2014/main" id="{D5CFA5C5-CB71-2DF3-1740-2B2F9AB43475}"/>
              </a:ext>
            </a:extLst>
          </p:cNvPr>
          <p:cNvSpPr txBox="1">
            <a:spLocks/>
          </p:cNvSpPr>
          <p:nvPr/>
        </p:nvSpPr>
        <p:spPr>
          <a:xfrm>
            <a:off x="704849" y="3444746"/>
            <a:ext cx="4274820" cy="247583"/>
          </a:xfrm>
          <a:prstGeom prst="rect">
            <a:avLst/>
          </a:prstGeom>
        </p:spPr>
        <p:txBody>
          <a:bodyPr vert="horz" lIns="91440" tIns="45720" rIns="91440" bIns="45720" rtlCol="0">
            <a:noAutofit/>
          </a:bodyPr>
          <a:lstStyle>
            <a:lvl1pPr marL="171450" indent="-17145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1pPr>
            <a:lvl2pPr marL="75438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2pPr>
            <a:lvl3pPr marL="125730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3pPr>
            <a:lvl4pPr marL="176022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4pPr>
            <a:lvl5pPr marL="226314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a:lstStyle>
          <a:p>
            <a:pPr marL="0" indent="0">
              <a:spcBef>
                <a:spcPts val="1100"/>
              </a:spcBef>
              <a:spcAft>
                <a:spcPts val="500"/>
              </a:spcAft>
              <a:buFont typeface="Arial" panose="020B0604020202020204" pitchFamily="34" charset="0"/>
              <a:buNone/>
            </a:pPr>
            <a:r>
              <a:rPr lang="en-US" sz="1600" b="1" dirty="0">
                <a:solidFill>
                  <a:srgbClr val="2D3193"/>
                </a:solidFill>
              </a:rPr>
              <a:t>Short-Term Disability</a:t>
            </a:r>
            <a:endParaRPr lang="en-US" sz="1600" dirty="0">
              <a:solidFill>
                <a:srgbClr val="2D3193"/>
              </a:solidFill>
            </a:endParaRPr>
          </a:p>
        </p:txBody>
      </p:sp>
      <p:sp>
        <p:nvSpPr>
          <p:cNvPr id="6" name="Title 27">
            <a:extLst>
              <a:ext uri="{FF2B5EF4-FFF2-40B4-BE49-F238E27FC236}">
                <a16:creationId xmlns:a16="http://schemas.microsoft.com/office/drawing/2014/main" id="{13735085-6EC3-6604-4ECD-9178A475785F}"/>
              </a:ext>
            </a:extLst>
          </p:cNvPr>
          <p:cNvSpPr txBox="1">
            <a:spLocks/>
          </p:cNvSpPr>
          <p:nvPr/>
        </p:nvSpPr>
        <p:spPr>
          <a:xfrm>
            <a:off x="638173" y="45022"/>
            <a:ext cx="7281261" cy="889350"/>
          </a:xfrm>
          <a:prstGeom prst="rect">
            <a:avLst/>
          </a:prstGeom>
        </p:spPr>
        <p:txBody>
          <a:bodyPr vert="horz" lIns="91440" tIns="45720" rIns="91440" bIns="45720" rtlCol="0" anchor="ctr">
            <a:noAutofit/>
          </a:bodyPr>
          <a:lstStyle>
            <a:lvl1pPr algn="l" defTabSz="1005840" rtl="0" eaLnBrk="1" latinLnBrk="0" hangingPunct="1">
              <a:lnSpc>
                <a:spcPct val="90000"/>
              </a:lnSpc>
              <a:spcBef>
                <a:spcPct val="0"/>
              </a:spcBef>
              <a:buNone/>
              <a:defRPr sz="3000" b="1" kern="1200" cap="all" spc="300" baseline="0">
                <a:solidFill>
                  <a:schemeClr val="tx1"/>
                </a:solidFill>
                <a:latin typeface="+mj-lt"/>
                <a:ea typeface="+mj-ea"/>
                <a:cs typeface="+mj-cs"/>
              </a:defRPr>
            </a:lvl1pPr>
          </a:lstStyle>
          <a:p>
            <a:r>
              <a:rPr lang="en-US" sz="2400" dirty="0">
                <a:solidFill>
                  <a:srgbClr val="58595B"/>
                </a:solidFill>
              </a:rPr>
              <a:t>Voluntary Life Insurance</a:t>
            </a:r>
          </a:p>
        </p:txBody>
      </p:sp>
    </p:spTree>
    <p:extLst>
      <p:ext uri="{BB962C8B-B14F-4D97-AF65-F5344CB8AC3E}">
        <p14:creationId xmlns:p14="http://schemas.microsoft.com/office/powerpoint/2010/main" val="2051825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5742722-C65C-DE0F-047E-8A10EC866995}"/>
              </a:ext>
            </a:extLst>
          </p:cNvPr>
          <p:cNvSpPr>
            <a:spLocks noGrp="1"/>
          </p:cNvSpPr>
          <p:nvPr>
            <p:ph type="title"/>
          </p:nvPr>
        </p:nvSpPr>
        <p:spPr>
          <a:xfrm>
            <a:off x="702786" y="325858"/>
            <a:ext cx="6118860" cy="683920"/>
          </a:xfrm>
        </p:spPr>
        <p:txBody>
          <a:bodyPr/>
          <a:lstStyle/>
          <a:p>
            <a:r>
              <a:rPr lang="en-US" dirty="0">
                <a:solidFill>
                  <a:srgbClr val="58595B"/>
                </a:solidFill>
              </a:rPr>
              <a:t>Voluntary Benefits</a:t>
            </a:r>
          </a:p>
        </p:txBody>
      </p:sp>
      <p:sp>
        <p:nvSpPr>
          <p:cNvPr id="4" name="Content Placeholder 3">
            <a:extLst>
              <a:ext uri="{FF2B5EF4-FFF2-40B4-BE49-F238E27FC236}">
                <a16:creationId xmlns:a16="http://schemas.microsoft.com/office/drawing/2014/main" id="{62B115C4-EDA6-6FBB-A7E1-6FC5622DD438}"/>
              </a:ext>
            </a:extLst>
          </p:cNvPr>
          <p:cNvSpPr>
            <a:spLocks noGrp="1"/>
          </p:cNvSpPr>
          <p:nvPr>
            <p:ph sz="half" idx="1"/>
          </p:nvPr>
        </p:nvSpPr>
        <p:spPr>
          <a:xfrm>
            <a:off x="799007" y="1270295"/>
            <a:ext cx="7480935" cy="1419224"/>
          </a:xfrm>
        </p:spPr>
        <p:txBody>
          <a:bodyPr/>
          <a:lstStyle/>
          <a:p>
            <a:pPr marL="0" indent="0">
              <a:buNone/>
            </a:pPr>
            <a:r>
              <a:rPr lang="en-US" dirty="0"/>
              <a:t>This benefit provides a fixed, lump-sum cash benefit directly to you when you are diagnosed with a covered health condition such as a heart attack or stroke. You can use this benefit however you like, including to help pay for:</a:t>
            </a:r>
          </a:p>
          <a:p>
            <a:pPr>
              <a:buClr>
                <a:srgbClr val="E56B1D"/>
              </a:buClr>
            </a:pPr>
            <a:r>
              <a:rPr lang="en-US" dirty="0"/>
              <a:t>Increased living expenses</a:t>
            </a:r>
          </a:p>
          <a:p>
            <a:pPr>
              <a:buClr>
                <a:srgbClr val="E56B1D"/>
              </a:buClr>
            </a:pPr>
            <a:r>
              <a:rPr lang="en-US" dirty="0"/>
              <a:t>Prescriptions</a:t>
            </a:r>
          </a:p>
          <a:p>
            <a:pPr>
              <a:buClr>
                <a:srgbClr val="E56B1D"/>
              </a:buClr>
            </a:pPr>
            <a:r>
              <a:rPr lang="en-US" dirty="0"/>
              <a:t>Travel expenses</a:t>
            </a:r>
          </a:p>
          <a:p>
            <a:pPr>
              <a:buClr>
                <a:srgbClr val="E56B1D"/>
              </a:buClr>
            </a:pPr>
            <a:r>
              <a:rPr lang="en-US" dirty="0"/>
              <a:t>Treatments</a:t>
            </a:r>
          </a:p>
        </p:txBody>
      </p:sp>
      <p:sp>
        <p:nvSpPr>
          <p:cNvPr id="6" name="Text Placeholder 5">
            <a:extLst>
              <a:ext uri="{FF2B5EF4-FFF2-40B4-BE49-F238E27FC236}">
                <a16:creationId xmlns:a16="http://schemas.microsoft.com/office/drawing/2014/main" id="{D21EA671-8719-64F7-2379-62608C67F5AA}"/>
              </a:ext>
            </a:extLst>
          </p:cNvPr>
          <p:cNvSpPr>
            <a:spLocks noGrp="1"/>
          </p:cNvSpPr>
          <p:nvPr>
            <p:ph type="body" sz="quarter" idx="10"/>
          </p:nvPr>
        </p:nvSpPr>
        <p:spPr>
          <a:xfrm>
            <a:off x="798373" y="968416"/>
            <a:ext cx="4273550" cy="295644"/>
          </a:xfrm>
        </p:spPr>
        <p:txBody>
          <a:bodyPr/>
          <a:lstStyle/>
          <a:p>
            <a:r>
              <a:rPr lang="en-US" dirty="0">
                <a:solidFill>
                  <a:srgbClr val="2D3193"/>
                </a:solidFill>
              </a:rPr>
              <a:t>Critical Illness Insurance</a:t>
            </a:r>
          </a:p>
        </p:txBody>
      </p:sp>
      <p:graphicFrame>
        <p:nvGraphicFramePr>
          <p:cNvPr id="8" name="Table 7">
            <a:extLst>
              <a:ext uri="{FF2B5EF4-FFF2-40B4-BE49-F238E27FC236}">
                <a16:creationId xmlns:a16="http://schemas.microsoft.com/office/drawing/2014/main" id="{D8036E59-6FC6-98D7-20A9-70CFDB069580}"/>
              </a:ext>
            </a:extLst>
          </p:cNvPr>
          <p:cNvGraphicFramePr>
            <a:graphicFrameLocks noGrp="1"/>
          </p:cNvGraphicFramePr>
          <p:nvPr>
            <p:extLst>
              <p:ext uri="{D42A27DB-BD31-4B8C-83A1-F6EECF244321}">
                <p14:modId xmlns:p14="http://schemas.microsoft.com/office/powerpoint/2010/main" val="2377999294"/>
              </p:ext>
            </p:extLst>
          </p:nvPr>
        </p:nvGraphicFramePr>
        <p:xfrm>
          <a:off x="914985" y="2653683"/>
          <a:ext cx="4112960" cy="1158240"/>
        </p:xfrm>
        <a:graphic>
          <a:graphicData uri="http://schemas.openxmlformats.org/drawingml/2006/table">
            <a:tbl>
              <a:tblPr firstRow="1" bandRow="1">
                <a:tableStyleId>{93296810-A885-4BE3-A3E7-6D5BEEA58F35}</a:tableStyleId>
              </a:tblPr>
              <a:tblGrid>
                <a:gridCol w="2068413">
                  <a:extLst>
                    <a:ext uri="{9D8B030D-6E8A-4147-A177-3AD203B41FA5}">
                      <a16:colId xmlns:a16="http://schemas.microsoft.com/office/drawing/2014/main" val="2705003189"/>
                    </a:ext>
                  </a:extLst>
                </a:gridCol>
                <a:gridCol w="2044547">
                  <a:extLst>
                    <a:ext uri="{9D8B030D-6E8A-4147-A177-3AD203B41FA5}">
                      <a16:colId xmlns:a16="http://schemas.microsoft.com/office/drawing/2014/main" val="2786666522"/>
                    </a:ext>
                  </a:extLst>
                </a:gridCol>
              </a:tblGrid>
              <a:tr h="192105">
                <a:tc gridSpan="2">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200" b="1" dirty="0"/>
                        <a:t>Critical Illness Insurance in Practice</a:t>
                      </a:r>
                    </a:p>
                  </a:txBody>
                  <a:tcPr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12700" cap="flat" cmpd="sng" algn="ctr">
                      <a:solidFill>
                        <a:srgbClr val="58595B"/>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2D3193"/>
                    </a:solidFill>
                  </a:tcPr>
                </a:tc>
                <a:tc hMerge="1">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endParaRPr lang="en-US" sz="1200" b="1" kern="100" dirty="0">
                        <a:solidFill>
                          <a:schemeClr val="lt1"/>
                        </a:solidFill>
                        <a:effectLst/>
                        <a:latin typeface="+mn-lt"/>
                        <a:ea typeface="+mn-ea"/>
                        <a:cs typeface="Times New Roman" panose="02020603050405020304" pitchFamily="18" charset="0"/>
                      </a:endParaRPr>
                    </a:p>
                  </a:txBody>
                  <a:tcPr anchor="ctr"/>
                </a:tc>
                <a:extLst>
                  <a:ext uri="{0D108BD9-81ED-4DB2-BD59-A6C34878D82A}">
                    <a16:rowId xmlns:a16="http://schemas.microsoft.com/office/drawing/2014/main" val="2217068557"/>
                  </a:ext>
                </a:extLst>
              </a:tr>
              <a:tr h="277485">
                <a:tc>
                  <a:txBody>
                    <a:bodyPr/>
                    <a:lstStyle/>
                    <a:p>
                      <a:pPr marL="0" marR="0">
                        <a:lnSpc>
                          <a:spcPct val="100000"/>
                        </a:lnSpc>
                        <a:spcBef>
                          <a:spcPts val="0"/>
                        </a:spcBef>
                        <a:spcAft>
                          <a:spcPts val="0"/>
                        </a:spcAft>
                      </a:pPr>
                      <a:r>
                        <a:rPr lang="en-US" sz="1000" b="1" kern="100" dirty="0">
                          <a:effectLst/>
                          <a:latin typeface="+mj-lt"/>
                          <a:ea typeface="Calibri" panose="020F0502020204030204" pitchFamily="34" charset="0"/>
                          <a:cs typeface="Times New Roman" panose="02020603050405020304" pitchFamily="18" charset="0"/>
                        </a:rPr>
                        <a:t>Situation</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38100" cmpd="sng">
                      <a:noFill/>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000" kern="100" dirty="0">
                          <a:solidFill>
                            <a:schemeClr val="dk1"/>
                          </a:solidFill>
                          <a:effectLst/>
                          <a:latin typeface="+mn-lt"/>
                          <a:ea typeface="Calibri" panose="020F0502020204030204" pitchFamily="34" charset="0"/>
                          <a:cs typeface="Times New Roman" panose="02020603050405020304" pitchFamily="18" charset="0"/>
                        </a:rPr>
                        <a:t>Jane had a heart attack while raking leaves.</a:t>
                      </a:r>
                      <a:endParaRPr lang="en-US" sz="1000" kern="100" dirty="0">
                        <a:solidFill>
                          <a:schemeClr val="dk1"/>
                        </a:solidFill>
                        <a:effectLst/>
                        <a:highlight>
                          <a:srgbClr val="FFFF00"/>
                        </a:highlight>
                        <a:latin typeface="+mn-lt"/>
                        <a:ea typeface="Calibri" panose="020F0502020204030204" pitchFamily="34" charset="0"/>
                        <a:cs typeface="Times New Roman" panose="02020603050405020304" pitchFamily="18" charset="0"/>
                      </a:endParaRPr>
                    </a:p>
                  </a:txBody>
                  <a:tcPr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38100" cmpd="sng">
                      <a:noFill/>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06612418"/>
                  </a:ext>
                </a:extLst>
              </a:tr>
              <a:tr h="170760">
                <a:tc>
                  <a:txBody>
                    <a:bodyPr/>
                    <a:lstStyle/>
                    <a:p>
                      <a:pPr marL="0" marR="0">
                        <a:lnSpc>
                          <a:spcPct val="100000"/>
                        </a:lnSpc>
                        <a:spcBef>
                          <a:spcPts val="0"/>
                        </a:spcBef>
                        <a:spcAft>
                          <a:spcPts val="0"/>
                        </a:spcAft>
                      </a:pPr>
                      <a:r>
                        <a:rPr lang="en-US" sz="1000" b="1" kern="100" dirty="0">
                          <a:effectLst/>
                          <a:latin typeface="+mj-lt"/>
                          <a:ea typeface="Calibri" panose="020F0502020204030204" pitchFamily="34" charset="0"/>
                          <a:cs typeface="Times New Roman" panose="02020603050405020304" pitchFamily="18" charset="0"/>
                        </a:rPr>
                        <a:t>Covered Benefits</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00584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kern="100" dirty="0">
                          <a:solidFill>
                            <a:schemeClr val="dk1"/>
                          </a:solidFill>
                          <a:effectLst/>
                          <a:latin typeface="+mn-lt"/>
                          <a:ea typeface="Calibri" panose="020F0502020204030204" pitchFamily="34" charset="0"/>
                          <a:cs typeface="Times New Roman" panose="02020603050405020304" pitchFamily="18" charset="0"/>
                        </a:rPr>
                        <a:t>Heart attack diagnosis</a:t>
                      </a:r>
                    </a:p>
                  </a:txBody>
                  <a:tcPr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59604196"/>
                  </a:ext>
                </a:extLst>
              </a:tr>
              <a:tr h="138609">
                <a:tc>
                  <a:txBody>
                    <a:bodyPr/>
                    <a:lstStyle/>
                    <a:p>
                      <a:pPr marL="0" marR="0">
                        <a:lnSpc>
                          <a:spcPct val="100000"/>
                        </a:lnSpc>
                        <a:spcBef>
                          <a:spcPts val="0"/>
                        </a:spcBef>
                        <a:spcAft>
                          <a:spcPts val="0"/>
                        </a:spcAft>
                      </a:pPr>
                      <a:r>
                        <a:rPr lang="en-US" sz="1000" b="1" kern="100" dirty="0">
                          <a:effectLst/>
                          <a:latin typeface="+mj-lt"/>
                          <a:ea typeface="Calibri" panose="020F0502020204030204" pitchFamily="34" charset="0"/>
                          <a:cs typeface="Times New Roman" panose="02020603050405020304" pitchFamily="18" charset="0"/>
                        </a:rPr>
                        <a:t>Total Paid Directly to Employee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000" kern="100" dirty="0">
                          <a:solidFill>
                            <a:schemeClr val="dk1"/>
                          </a:solidFill>
                          <a:effectLst/>
                          <a:latin typeface="+mn-lt"/>
                          <a:ea typeface="Calibri" panose="020F0502020204030204" pitchFamily="34" charset="0"/>
                          <a:cs typeface="Times New Roman" panose="02020603050405020304" pitchFamily="18" charset="0"/>
                        </a:rPr>
                        <a:t>Up to </a:t>
                      </a:r>
                      <a:r>
                        <a:rPr lang="en-US" sz="1000" b="1" kern="100" dirty="0">
                          <a:solidFill>
                            <a:srgbClr val="2D3193"/>
                          </a:solidFill>
                          <a:effectLst/>
                          <a:latin typeface="+mn-lt"/>
                          <a:ea typeface="Calibri" panose="020F0502020204030204" pitchFamily="34" charset="0"/>
                          <a:cs typeface="Times New Roman" panose="02020603050405020304" pitchFamily="18" charset="0"/>
                        </a:rPr>
                        <a:t>$20,000</a:t>
                      </a:r>
                      <a:endParaRPr lang="en-US" sz="1000" b="1" kern="100" dirty="0">
                        <a:solidFill>
                          <a:srgbClr val="2D3193"/>
                        </a:solidFill>
                        <a:effectLst/>
                        <a:highlight>
                          <a:srgbClr val="FFFF00"/>
                        </a:highlight>
                        <a:latin typeface="+mn-lt"/>
                        <a:ea typeface="Calibri" panose="020F0502020204030204" pitchFamily="34" charset="0"/>
                        <a:cs typeface="Times New Roman" panose="02020603050405020304" pitchFamily="18" charset="0"/>
                      </a:endParaRPr>
                    </a:p>
                  </a:txBody>
                  <a:tcPr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22901191"/>
                  </a:ext>
                </a:extLst>
              </a:tr>
            </a:tbl>
          </a:graphicData>
        </a:graphic>
      </p:graphicFrame>
      <p:grpSp>
        <p:nvGrpSpPr>
          <p:cNvPr id="25" name="Group 24">
            <a:extLst>
              <a:ext uri="{FF2B5EF4-FFF2-40B4-BE49-F238E27FC236}">
                <a16:creationId xmlns:a16="http://schemas.microsoft.com/office/drawing/2014/main" id="{41800F8B-CEAF-B694-18D5-F70D8D1FD533}"/>
              </a:ext>
            </a:extLst>
          </p:cNvPr>
          <p:cNvGrpSpPr/>
          <p:nvPr/>
        </p:nvGrpSpPr>
        <p:grpSpPr>
          <a:xfrm>
            <a:off x="5478307" y="1828373"/>
            <a:ext cx="2063921" cy="2918974"/>
            <a:chOff x="5377202" y="548126"/>
            <a:chExt cx="2645982" cy="4060764"/>
          </a:xfrm>
        </p:grpSpPr>
        <p:sp>
          <p:nvSpPr>
            <p:cNvPr id="16" name="Oval 15">
              <a:extLst>
                <a:ext uri="{FF2B5EF4-FFF2-40B4-BE49-F238E27FC236}">
                  <a16:creationId xmlns:a16="http://schemas.microsoft.com/office/drawing/2014/main" id="{5D1F9374-C8D5-4E73-F910-81E207CA5D2D}"/>
                </a:ext>
              </a:extLst>
            </p:cNvPr>
            <p:cNvSpPr/>
            <p:nvPr/>
          </p:nvSpPr>
          <p:spPr>
            <a:xfrm>
              <a:off x="5485357" y="1465886"/>
              <a:ext cx="1961204" cy="1961204"/>
            </a:xfrm>
            <a:prstGeom prst="ellipse">
              <a:avLst/>
            </a:prstGeom>
            <a:solidFill>
              <a:srgbClr val="E56B1D"/>
            </a:solidFill>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dirty="0"/>
            </a:p>
          </p:txBody>
        </p:sp>
        <p:pic>
          <p:nvPicPr>
            <p:cNvPr id="17" name="Graphic 16" descr="Inpatient with solid fill">
              <a:extLst>
                <a:ext uri="{FF2B5EF4-FFF2-40B4-BE49-F238E27FC236}">
                  <a16:creationId xmlns:a16="http://schemas.microsoft.com/office/drawing/2014/main" id="{FC5F3211-EF4D-8EF4-E566-E8C15113FB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5685247" y="1685440"/>
              <a:ext cx="1522096" cy="1522096"/>
            </a:xfrm>
            <a:prstGeom prst="rect">
              <a:avLst/>
            </a:prstGeom>
          </p:spPr>
        </p:pic>
        <p:sp>
          <p:nvSpPr>
            <p:cNvPr id="18" name="Oval 17">
              <a:extLst>
                <a:ext uri="{FF2B5EF4-FFF2-40B4-BE49-F238E27FC236}">
                  <a16:creationId xmlns:a16="http://schemas.microsoft.com/office/drawing/2014/main" id="{8B175DA4-174B-6A73-BA98-C95C3C4106D9}"/>
                </a:ext>
              </a:extLst>
            </p:cNvPr>
            <p:cNvSpPr/>
            <p:nvPr/>
          </p:nvSpPr>
          <p:spPr>
            <a:xfrm>
              <a:off x="5377202" y="1577963"/>
              <a:ext cx="1961204" cy="1961204"/>
            </a:xfrm>
            <a:prstGeom prst="ellipse">
              <a:avLst/>
            </a:prstGeom>
            <a:noFill/>
            <a:ln>
              <a:solidFill>
                <a:srgbClr val="58595B"/>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5ECF4F9E-A555-B556-9D0D-624B5EF6E47A}"/>
                </a:ext>
              </a:extLst>
            </p:cNvPr>
            <p:cNvSpPr/>
            <p:nvPr/>
          </p:nvSpPr>
          <p:spPr>
            <a:xfrm>
              <a:off x="6596377" y="548126"/>
              <a:ext cx="1426807" cy="1426807"/>
            </a:xfrm>
            <a:prstGeom prst="ellipse">
              <a:avLst/>
            </a:prstGeom>
            <a:solidFill>
              <a:srgbClr val="58595B"/>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US" dirty="0"/>
            </a:p>
          </p:txBody>
        </p:sp>
        <p:pic>
          <p:nvPicPr>
            <p:cNvPr id="20" name="Graphic 19" descr="Medicine with solid fill">
              <a:extLst>
                <a:ext uri="{FF2B5EF4-FFF2-40B4-BE49-F238E27FC236}">
                  <a16:creationId xmlns:a16="http://schemas.microsoft.com/office/drawing/2014/main" id="{C9BA6EAC-A08D-7C74-8246-AEB3AC3C16D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6752240" y="694157"/>
              <a:ext cx="1101523" cy="1101523"/>
            </a:xfrm>
            <a:prstGeom prst="rect">
              <a:avLst/>
            </a:prstGeom>
          </p:spPr>
        </p:pic>
        <p:sp>
          <p:nvSpPr>
            <p:cNvPr id="21" name="Oval 20">
              <a:extLst>
                <a:ext uri="{FF2B5EF4-FFF2-40B4-BE49-F238E27FC236}">
                  <a16:creationId xmlns:a16="http://schemas.microsoft.com/office/drawing/2014/main" id="{8C990A9C-2D9E-77AE-EABA-6F91FDFCB90A}"/>
                </a:ext>
              </a:extLst>
            </p:cNvPr>
            <p:cNvSpPr/>
            <p:nvPr/>
          </p:nvSpPr>
          <p:spPr>
            <a:xfrm>
              <a:off x="6498054" y="640539"/>
              <a:ext cx="1426807" cy="1426807"/>
            </a:xfrm>
            <a:prstGeom prst="ellipse">
              <a:avLst/>
            </a:prstGeom>
            <a:noFill/>
            <a:ln>
              <a:solidFill>
                <a:srgbClr val="58595B"/>
              </a:solid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7BE01D33-C001-6EA4-B69C-C06226B024B4}"/>
                </a:ext>
              </a:extLst>
            </p:cNvPr>
            <p:cNvSpPr/>
            <p:nvPr/>
          </p:nvSpPr>
          <p:spPr>
            <a:xfrm>
              <a:off x="6538748" y="3159228"/>
              <a:ext cx="1337585" cy="1337585"/>
            </a:xfrm>
            <a:prstGeom prst="ellipse">
              <a:avLst/>
            </a:prstGeom>
            <a:solidFill>
              <a:srgbClr val="2D319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3" name="Graphic 22" descr="IV with solid fill">
              <a:extLst>
                <a:ext uri="{FF2B5EF4-FFF2-40B4-BE49-F238E27FC236}">
                  <a16:creationId xmlns:a16="http://schemas.microsoft.com/office/drawing/2014/main" id="{CB0D3244-5493-5D8A-3130-29082B0C276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6690260" y="3310740"/>
              <a:ext cx="1034560" cy="1034560"/>
            </a:xfrm>
            <a:prstGeom prst="rect">
              <a:avLst/>
            </a:prstGeom>
          </p:spPr>
        </p:pic>
        <p:sp>
          <p:nvSpPr>
            <p:cNvPr id="24" name="Oval 23">
              <a:extLst>
                <a:ext uri="{FF2B5EF4-FFF2-40B4-BE49-F238E27FC236}">
                  <a16:creationId xmlns:a16="http://schemas.microsoft.com/office/drawing/2014/main" id="{EA809B23-ED6E-7CF9-96E8-CD085574A297}"/>
                </a:ext>
              </a:extLst>
            </p:cNvPr>
            <p:cNvSpPr/>
            <p:nvPr/>
          </p:nvSpPr>
          <p:spPr>
            <a:xfrm>
              <a:off x="6430593" y="3271305"/>
              <a:ext cx="1337585" cy="1337585"/>
            </a:xfrm>
            <a:prstGeom prst="ellipse">
              <a:avLst/>
            </a:prstGeom>
            <a:noFill/>
            <a:ln>
              <a:solidFill>
                <a:srgbClr val="585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Content Placeholder 3">
            <a:extLst>
              <a:ext uri="{FF2B5EF4-FFF2-40B4-BE49-F238E27FC236}">
                <a16:creationId xmlns:a16="http://schemas.microsoft.com/office/drawing/2014/main" id="{E4D63941-E5E8-D542-C4B2-2089561EE3A7}"/>
              </a:ext>
            </a:extLst>
          </p:cNvPr>
          <p:cNvSpPr txBox="1">
            <a:spLocks/>
          </p:cNvSpPr>
          <p:nvPr/>
        </p:nvSpPr>
        <p:spPr>
          <a:xfrm>
            <a:off x="799629" y="4181844"/>
            <a:ext cx="4229571" cy="2992606"/>
          </a:xfrm>
          <a:prstGeom prst="rect">
            <a:avLst/>
          </a:prstGeom>
        </p:spPr>
        <p:txBody>
          <a:bodyPr vert="horz" lIns="91440" tIns="45720" rIns="91440" bIns="45720" rtlCol="0">
            <a:noAutofit/>
          </a:bodyPr>
          <a:lstStyle>
            <a:lvl1pPr marL="171450" indent="-17145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1pPr>
            <a:lvl2pPr marL="75438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2pPr>
            <a:lvl3pPr marL="125730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3pPr>
            <a:lvl4pPr marL="176022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4pPr>
            <a:lvl5pPr marL="226314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a:lstStyle>
          <a:p>
            <a:pPr marL="0" indent="0">
              <a:buFont typeface="Arial" panose="020B0604020202020204" pitchFamily="34" charset="0"/>
              <a:buNone/>
            </a:pPr>
            <a:r>
              <a:rPr lang="en-US" dirty="0"/>
              <a:t>Accident insurance, provided through Guardian, can soften the financial impact of an accidental injury by paying a benefit to you to help cover the unexpected out-of-pocket costs related to treating your injuries. Some accidents, like breaking your leg, may seem straightforward: you visit the doctor, take an X-ray, put on a cast and rest up until you’re healed. But treating a broken leg can cost thousands of dollars. When your medical bill arrives, you’ll be relieved you have accident insurance on your side.</a:t>
            </a:r>
          </a:p>
          <a:p>
            <a:pPr marL="0" indent="0">
              <a:buFont typeface="Arial" panose="020B0604020202020204" pitchFamily="34" charset="0"/>
              <a:buNone/>
            </a:pPr>
            <a:r>
              <a:rPr lang="en-US" dirty="0"/>
              <a:t>Accident insurance pays a fixed cash benefit directly to you when you have a covered accident-related injury, like a sprain or bone fracture. Examples of covered expenses include:</a:t>
            </a:r>
          </a:p>
          <a:p>
            <a:pPr>
              <a:buClr>
                <a:srgbClr val="E56B1D"/>
              </a:buClr>
            </a:pPr>
            <a:r>
              <a:rPr lang="en-US" dirty="0"/>
              <a:t>Doctor's office visits</a:t>
            </a:r>
          </a:p>
          <a:p>
            <a:pPr>
              <a:buClr>
                <a:srgbClr val="E56B1D"/>
              </a:buClr>
            </a:pPr>
            <a:r>
              <a:rPr lang="en-US" dirty="0"/>
              <a:t>Diagnostic exams</a:t>
            </a:r>
          </a:p>
          <a:p>
            <a:pPr>
              <a:buClr>
                <a:srgbClr val="E56B1D"/>
              </a:buClr>
            </a:pPr>
            <a:r>
              <a:rPr lang="en-US" dirty="0"/>
              <a:t>Broken leg rehab treatment</a:t>
            </a:r>
          </a:p>
          <a:p>
            <a:pPr>
              <a:buClr>
                <a:srgbClr val="E56B1D"/>
              </a:buClr>
            </a:pPr>
            <a:r>
              <a:rPr lang="en-US" dirty="0"/>
              <a:t>Physical therapy sessions</a:t>
            </a:r>
          </a:p>
          <a:p>
            <a:pPr marL="0" indent="0">
              <a:buFont typeface="Arial" panose="020B0604020202020204" pitchFamily="34" charset="0"/>
              <a:buNone/>
            </a:pPr>
            <a:endParaRPr lang="en-US" dirty="0"/>
          </a:p>
        </p:txBody>
      </p:sp>
      <p:sp>
        <p:nvSpPr>
          <p:cNvPr id="5" name="Text Placeholder 1">
            <a:extLst>
              <a:ext uri="{FF2B5EF4-FFF2-40B4-BE49-F238E27FC236}">
                <a16:creationId xmlns:a16="http://schemas.microsoft.com/office/drawing/2014/main" id="{331FC6F4-B5A9-0605-EF7D-ADA2242D7773}"/>
              </a:ext>
            </a:extLst>
          </p:cNvPr>
          <p:cNvSpPr txBox="1">
            <a:spLocks/>
          </p:cNvSpPr>
          <p:nvPr/>
        </p:nvSpPr>
        <p:spPr>
          <a:xfrm>
            <a:off x="799008" y="3886200"/>
            <a:ext cx="4229570" cy="295644"/>
          </a:xfrm>
          <a:prstGeom prst="rect">
            <a:avLst/>
          </a:prstGeom>
        </p:spPr>
        <p:txBody>
          <a:bodyPr vert="horz" lIns="91440" tIns="45720" rIns="91440" bIns="45720" rtlCol="0">
            <a:noAutofit/>
          </a:bodyPr>
          <a:lstStyle>
            <a:lvl1pPr marL="0" indent="0" algn="l" defTabSz="1005840" rtl="0" eaLnBrk="1" latinLnBrk="0" hangingPunct="1">
              <a:lnSpc>
                <a:spcPct val="90000"/>
              </a:lnSpc>
              <a:spcBef>
                <a:spcPts val="500"/>
              </a:spcBef>
              <a:buFont typeface="Arial" panose="020B0604020202020204" pitchFamily="34" charset="0"/>
              <a:buNone/>
              <a:defRPr sz="1600" b="1" kern="1200">
                <a:solidFill>
                  <a:schemeClr val="accent1"/>
                </a:solidFill>
                <a:latin typeface="+mn-lt"/>
                <a:ea typeface="+mn-ea"/>
                <a:cs typeface="+mn-cs"/>
              </a:defRPr>
            </a:lvl1pPr>
            <a:lvl2pPr marL="75438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2pPr>
            <a:lvl3pPr marL="125730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3pPr>
            <a:lvl4pPr marL="176022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4pPr>
            <a:lvl5pPr marL="226314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a:lstStyle>
          <a:p>
            <a:r>
              <a:rPr lang="en-US" dirty="0">
                <a:solidFill>
                  <a:srgbClr val="2D3193"/>
                </a:solidFill>
              </a:rPr>
              <a:t>Accident Insurance</a:t>
            </a:r>
          </a:p>
        </p:txBody>
      </p:sp>
      <p:graphicFrame>
        <p:nvGraphicFramePr>
          <p:cNvPr id="7" name="Table 6">
            <a:extLst>
              <a:ext uri="{FF2B5EF4-FFF2-40B4-BE49-F238E27FC236}">
                <a16:creationId xmlns:a16="http://schemas.microsoft.com/office/drawing/2014/main" id="{E86B458E-B794-304F-D5DF-25FA21EBB95C}"/>
              </a:ext>
            </a:extLst>
          </p:cNvPr>
          <p:cNvGraphicFramePr>
            <a:graphicFrameLocks noGrp="1"/>
          </p:cNvGraphicFramePr>
          <p:nvPr>
            <p:extLst>
              <p:ext uri="{D42A27DB-BD31-4B8C-83A1-F6EECF244321}">
                <p14:modId xmlns:p14="http://schemas.microsoft.com/office/powerpoint/2010/main" val="3754255928"/>
              </p:ext>
            </p:extLst>
          </p:nvPr>
        </p:nvGraphicFramePr>
        <p:xfrm>
          <a:off x="5155773" y="5005513"/>
          <a:ext cx="2996006" cy="2078292"/>
        </p:xfrm>
        <a:graphic>
          <a:graphicData uri="http://schemas.openxmlformats.org/drawingml/2006/table">
            <a:tbl>
              <a:tblPr firstRow="1" bandRow="1">
                <a:tableStyleId>{93296810-A885-4BE3-A3E7-6D5BEEA58F35}</a:tableStyleId>
              </a:tblPr>
              <a:tblGrid>
                <a:gridCol w="1381214">
                  <a:extLst>
                    <a:ext uri="{9D8B030D-6E8A-4147-A177-3AD203B41FA5}">
                      <a16:colId xmlns:a16="http://schemas.microsoft.com/office/drawing/2014/main" val="2705003189"/>
                    </a:ext>
                  </a:extLst>
                </a:gridCol>
                <a:gridCol w="1614792">
                  <a:extLst>
                    <a:ext uri="{9D8B030D-6E8A-4147-A177-3AD203B41FA5}">
                      <a16:colId xmlns:a16="http://schemas.microsoft.com/office/drawing/2014/main" val="2786666522"/>
                    </a:ext>
                  </a:extLst>
                </a:gridCol>
              </a:tblGrid>
              <a:tr h="274320">
                <a:tc gridSpan="2">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200" b="1" dirty="0"/>
                        <a:t>Accident Insurance in Practice</a:t>
                      </a:r>
                    </a:p>
                  </a:txBody>
                  <a:tcPr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12700" cap="flat" cmpd="sng" algn="ctr">
                      <a:solidFill>
                        <a:srgbClr val="58595B"/>
                      </a:solidFill>
                      <a:prstDash val="solid"/>
                      <a:round/>
                      <a:headEnd type="none" w="med" len="med"/>
                      <a:tailEnd type="none" w="med" len="med"/>
                    </a:lnT>
                    <a:lnB w="38100" cmpd="sng">
                      <a:noFill/>
                    </a:lnB>
                    <a:solidFill>
                      <a:srgbClr val="2D3193"/>
                    </a:solidFill>
                  </a:tcPr>
                </a:tc>
                <a:tc hMerge="1">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endParaRPr lang="en-US" sz="1200" b="1" kern="100" dirty="0">
                        <a:solidFill>
                          <a:schemeClr val="lt1"/>
                        </a:solidFill>
                        <a:effectLst/>
                        <a:latin typeface="+mn-lt"/>
                        <a:ea typeface="+mn-ea"/>
                        <a:cs typeface="Times New Roman" panose="02020603050405020304" pitchFamily="18" charset="0"/>
                      </a:endParaRPr>
                    </a:p>
                  </a:txBody>
                  <a:tcPr anchor="ctr"/>
                </a:tc>
                <a:extLst>
                  <a:ext uri="{0D108BD9-81ED-4DB2-BD59-A6C34878D82A}">
                    <a16:rowId xmlns:a16="http://schemas.microsoft.com/office/drawing/2014/main" val="2217068557"/>
                  </a:ext>
                </a:extLst>
              </a:tr>
              <a:tr h="290788">
                <a:tc>
                  <a:txBody>
                    <a:bodyPr/>
                    <a:lstStyle/>
                    <a:p>
                      <a:pPr marL="0" marR="0">
                        <a:lnSpc>
                          <a:spcPct val="100000"/>
                        </a:lnSpc>
                        <a:spcBef>
                          <a:spcPts val="0"/>
                        </a:spcBef>
                        <a:spcAft>
                          <a:spcPts val="0"/>
                        </a:spcAft>
                      </a:pPr>
                      <a:r>
                        <a:rPr lang="en-US" sz="1000" b="1" kern="100" dirty="0">
                          <a:effectLst/>
                          <a:latin typeface="+mj-lt"/>
                          <a:ea typeface="Calibri" panose="020F0502020204030204" pitchFamily="34" charset="0"/>
                          <a:cs typeface="Times New Roman" panose="02020603050405020304" pitchFamily="18" charset="0"/>
                        </a:rPr>
                        <a:t>Situation</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38100" cmpd="sng">
                      <a:noFill/>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000" kern="100" dirty="0">
                          <a:solidFill>
                            <a:schemeClr val="dk1"/>
                          </a:solidFill>
                          <a:effectLst/>
                          <a:latin typeface="+mn-lt"/>
                          <a:ea typeface="Calibri" panose="020F0502020204030204" pitchFamily="34" charset="0"/>
                          <a:cs typeface="Times New Roman" panose="02020603050405020304" pitchFamily="18" charset="0"/>
                        </a:rPr>
                        <a:t>Jack broke his leg in a bike accident.</a:t>
                      </a:r>
                      <a:endParaRPr lang="en-US" sz="1000" kern="100" dirty="0">
                        <a:solidFill>
                          <a:schemeClr val="dk1"/>
                        </a:solidFill>
                        <a:effectLst/>
                        <a:highlight>
                          <a:srgbClr val="FFFF00"/>
                        </a:highlight>
                        <a:latin typeface="+mn-lt"/>
                        <a:ea typeface="Calibri" panose="020F0502020204030204" pitchFamily="34" charset="0"/>
                        <a:cs typeface="Times New Roman" panose="02020603050405020304" pitchFamily="18" charset="0"/>
                      </a:endParaRPr>
                    </a:p>
                  </a:txBody>
                  <a:tcPr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38100" cmpd="sng">
                      <a:noFill/>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06612418"/>
                  </a:ext>
                </a:extLst>
              </a:tr>
              <a:tr h="547410">
                <a:tc>
                  <a:txBody>
                    <a:bodyPr/>
                    <a:lstStyle/>
                    <a:p>
                      <a:pPr marL="0" marR="0">
                        <a:lnSpc>
                          <a:spcPct val="100000"/>
                        </a:lnSpc>
                        <a:spcBef>
                          <a:spcPts val="0"/>
                        </a:spcBef>
                        <a:spcAft>
                          <a:spcPts val="0"/>
                        </a:spcAft>
                      </a:pPr>
                      <a:r>
                        <a:rPr lang="en-US" sz="1000" b="1" kern="100" dirty="0">
                          <a:effectLst/>
                          <a:latin typeface="+mj-lt"/>
                          <a:ea typeface="Calibri" panose="020F0502020204030204" pitchFamily="34" charset="0"/>
                          <a:cs typeface="Times New Roman" panose="02020603050405020304" pitchFamily="18" charset="0"/>
                        </a:rPr>
                        <a:t>Covered Benefits</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1005840" rtl="0" eaLnBrk="1" fontAlgn="auto" latinLnBrk="0" hangingPunct="1">
                        <a:lnSpc>
                          <a:spcPct val="100000"/>
                        </a:lnSpc>
                        <a:spcBef>
                          <a:spcPts val="0"/>
                        </a:spcBef>
                        <a:spcAft>
                          <a:spcPts val="0"/>
                        </a:spcAft>
                        <a:buClr>
                          <a:srgbClr val="E56B1D"/>
                        </a:buClr>
                        <a:buSzTx/>
                        <a:buFont typeface="Arial" panose="020B0604020202020204" pitchFamily="34" charset="0"/>
                        <a:buChar char="•"/>
                        <a:tabLst/>
                        <a:defRPr/>
                      </a:pPr>
                      <a:r>
                        <a:rPr lang="en-US" sz="1000" kern="100" dirty="0">
                          <a:solidFill>
                            <a:schemeClr val="dk1"/>
                          </a:solidFill>
                          <a:effectLst/>
                          <a:latin typeface="+mn-lt"/>
                          <a:ea typeface="Calibri" panose="020F0502020204030204" pitchFamily="34" charset="0"/>
                          <a:cs typeface="Times New Roman" panose="02020603050405020304" pitchFamily="18" charset="0"/>
                        </a:rPr>
                        <a:t>Doctor's office visits</a:t>
                      </a:r>
                    </a:p>
                    <a:p>
                      <a:pPr marL="171450" marR="0" lvl="0" indent="-171450" algn="l" defTabSz="1005840" rtl="0" eaLnBrk="1" fontAlgn="auto" latinLnBrk="0" hangingPunct="1">
                        <a:lnSpc>
                          <a:spcPct val="100000"/>
                        </a:lnSpc>
                        <a:spcBef>
                          <a:spcPts val="0"/>
                        </a:spcBef>
                        <a:spcAft>
                          <a:spcPts val="0"/>
                        </a:spcAft>
                        <a:buClr>
                          <a:srgbClr val="E56B1D"/>
                        </a:buClr>
                        <a:buSzTx/>
                        <a:buFont typeface="Arial" panose="020B0604020202020204" pitchFamily="34" charset="0"/>
                        <a:buChar char="•"/>
                        <a:tabLst/>
                        <a:defRPr/>
                      </a:pPr>
                      <a:r>
                        <a:rPr lang="en-US" sz="1000" kern="100" dirty="0">
                          <a:solidFill>
                            <a:schemeClr val="dk1"/>
                          </a:solidFill>
                          <a:effectLst/>
                          <a:latin typeface="+mn-lt"/>
                          <a:ea typeface="Calibri" panose="020F0502020204030204" pitchFamily="34" charset="0"/>
                          <a:cs typeface="Times New Roman" panose="02020603050405020304" pitchFamily="18" charset="0"/>
                        </a:rPr>
                        <a:t>Diagnostic exams</a:t>
                      </a:r>
                    </a:p>
                    <a:p>
                      <a:pPr marL="171450" marR="0" lvl="0" indent="-171450" algn="l" defTabSz="1005840" rtl="0" eaLnBrk="1" fontAlgn="auto" latinLnBrk="0" hangingPunct="1">
                        <a:lnSpc>
                          <a:spcPct val="100000"/>
                        </a:lnSpc>
                        <a:spcBef>
                          <a:spcPts val="0"/>
                        </a:spcBef>
                        <a:spcAft>
                          <a:spcPts val="0"/>
                        </a:spcAft>
                        <a:buClr>
                          <a:srgbClr val="E56B1D"/>
                        </a:buClr>
                        <a:buSzTx/>
                        <a:buFont typeface="Arial" panose="020B0604020202020204" pitchFamily="34" charset="0"/>
                        <a:buChar char="•"/>
                        <a:tabLst/>
                        <a:defRPr/>
                      </a:pPr>
                      <a:r>
                        <a:rPr lang="en-US" sz="1000" kern="100" dirty="0">
                          <a:solidFill>
                            <a:schemeClr val="dk1"/>
                          </a:solidFill>
                          <a:effectLst/>
                          <a:latin typeface="+mn-lt"/>
                          <a:ea typeface="Calibri" panose="020F0502020204030204" pitchFamily="34" charset="0"/>
                          <a:cs typeface="Times New Roman" panose="02020603050405020304" pitchFamily="18" charset="0"/>
                        </a:rPr>
                        <a:t>Broken leg rehab treatment</a:t>
                      </a:r>
                    </a:p>
                    <a:p>
                      <a:pPr marL="171450" marR="0" lvl="0" indent="-171450" algn="l" defTabSz="1005840" rtl="0" eaLnBrk="1" fontAlgn="auto" latinLnBrk="0" hangingPunct="1">
                        <a:lnSpc>
                          <a:spcPct val="100000"/>
                        </a:lnSpc>
                        <a:spcBef>
                          <a:spcPts val="0"/>
                        </a:spcBef>
                        <a:spcAft>
                          <a:spcPts val="0"/>
                        </a:spcAft>
                        <a:buClr>
                          <a:srgbClr val="E56B1D"/>
                        </a:buClr>
                        <a:buSzTx/>
                        <a:buFont typeface="Arial" panose="020B0604020202020204" pitchFamily="34" charset="0"/>
                        <a:buChar char="•"/>
                        <a:tabLst/>
                        <a:defRPr/>
                      </a:pPr>
                      <a:r>
                        <a:rPr lang="en-US" sz="1000" kern="100" dirty="0">
                          <a:solidFill>
                            <a:schemeClr val="dk1"/>
                          </a:solidFill>
                          <a:effectLst/>
                          <a:latin typeface="+mn-lt"/>
                          <a:ea typeface="Calibri" panose="020F0502020204030204" pitchFamily="34" charset="0"/>
                          <a:cs typeface="Times New Roman" panose="02020603050405020304" pitchFamily="18" charset="0"/>
                        </a:rPr>
                        <a:t>Physical therapy sessions</a:t>
                      </a:r>
                    </a:p>
                  </a:txBody>
                  <a:tcPr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59604196"/>
                  </a:ext>
                </a:extLst>
              </a:tr>
              <a:tr h="401892">
                <a:tc>
                  <a:txBody>
                    <a:bodyPr/>
                    <a:lstStyle/>
                    <a:p>
                      <a:pPr marL="0" marR="0">
                        <a:lnSpc>
                          <a:spcPct val="100000"/>
                        </a:lnSpc>
                        <a:spcBef>
                          <a:spcPts val="0"/>
                        </a:spcBef>
                        <a:spcAft>
                          <a:spcPts val="0"/>
                        </a:spcAft>
                      </a:pPr>
                      <a:r>
                        <a:rPr lang="en-US" sz="1000" b="1" kern="100" dirty="0">
                          <a:effectLst/>
                          <a:latin typeface="+mj-lt"/>
                          <a:ea typeface="Calibri" panose="020F0502020204030204" pitchFamily="34" charset="0"/>
                          <a:cs typeface="Times New Roman" panose="02020603050405020304" pitchFamily="18" charset="0"/>
                        </a:rPr>
                        <a:t>Total Paid Directly to Employee </a:t>
                      </a:r>
                      <a:r>
                        <a:rPr lang="en-US" sz="1000" b="0" kern="100" dirty="0">
                          <a:effectLst/>
                          <a:latin typeface="+mj-lt"/>
                          <a:ea typeface="Calibri" panose="020F0502020204030204" pitchFamily="34" charset="0"/>
                          <a:cs typeface="Times New Roman" panose="02020603050405020304" pitchFamily="18" charset="0"/>
                        </a:rPr>
                        <a:t>(estimated)</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000" b="1" kern="100" dirty="0">
                          <a:solidFill>
                            <a:srgbClr val="2D3193"/>
                          </a:solidFill>
                          <a:effectLst/>
                          <a:latin typeface="+mn-lt"/>
                          <a:ea typeface="Calibri" panose="020F0502020204030204" pitchFamily="34" charset="0"/>
                          <a:cs typeface="Times New Roman" panose="02020603050405020304" pitchFamily="18" charset="0"/>
                        </a:rPr>
                        <a:t>$3,250</a:t>
                      </a:r>
                      <a:endParaRPr lang="en-US" sz="1000" b="1" kern="100" dirty="0">
                        <a:solidFill>
                          <a:srgbClr val="2D3193"/>
                        </a:solidFill>
                        <a:effectLst/>
                        <a:highlight>
                          <a:srgbClr val="FFFF00"/>
                        </a:highlight>
                        <a:latin typeface="+mn-lt"/>
                        <a:ea typeface="Calibri" panose="020F0502020204030204" pitchFamily="34" charset="0"/>
                        <a:cs typeface="Times New Roman" panose="02020603050405020304" pitchFamily="18" charset="0"/>
                      </a:endParaRPr>
                    </a:p>
                  </a:txBody>
                  <a:tcPr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22901191"/>
                  </a:ext>
                </a:extLst>
              </a:tr>
            </a:tbl>
          </a:graphicData>
        </a:graphic>
      </p:graphicFrame>
    </p:spTree>
    <p:extLst>
      <p:ext uri="{BB962C8B-B14F-4D97-AF65-F5344CB8AC3E}">
        <p14:creationId xmlns:p14="http://schemas.microsoft.com/office/powerpoint/2010/main" val="626089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B6628C2-779A-CAE6-46AA-779E69CDDB18}"/>
              </a:ext>
            </a:extLst>
          </p:cNvPr>
          <p:cNvSpPr>
            <a:spLocks noGrp="1"/>
          </p:cNvSpPr>
          <p:nvPr>
            <p:ph type="title"/>
          </p:nvPr>
        </p:nvSpPr>
        <p:spPr/>
        <p:txBody>
          <a:bodyPr>
            <a:normAutofit/>
          </a:bodyPr>
          <a:lstStyle/>
          <a:p>
            <a:r>
              <a:rPr lang="en-US" dirty="0">
                <a:solidFill>
                  <a:srgbClr val="58595B"/>
                </a:solidFill>
              </a:rPr>
              <a:t>EMPLOYEE ASSISTANCE </a:t>
            </a:r>
            <a:br>
              <a:rPr lang="en-US" dirty="0">
                <a:solidFill>
                  <a:srgbClr val="58595B"/>
                </a:solidFill>
              </a:rPr>
            </a:br>
            <a:r>
              <a:rPr lang="en-US" dirty="0">
                <a:solidFill>
                  <a:srgbClr val="58595B"/>
                </a:solidFill>
              </a:rPr>
              <a:t>PROGRAM (eap)</a:t>
            </a:r>
          </a:p>
        </p:txBody>
      </p:sp>
      <p:sp>
        <p:nvSpPr>
          <p:cNvPr id="6" name="Content Placeholder 5">
            <a:extLst>
              <a:ext uri="{FF2B5EF4-FFF2-40B4-BE49-F238E27FC236}">
                <a16:creationId xmlns:a16="http://schemas.microsoft.com/office/drawing/2014/main" id="{1B7C538E-5210-F61B-3132-4AB6823845A9}"/>
              </a:ext>
            </a:extLst>
          </p:cNvPr>
          <p:cNvSpPr>
            <a:spLocks noGrp="1"/>
          </p:cNvSpPr>
          <p:nvPr>
            <p:ph sz="half" idx="1"/>
          </p:nvPr>
        </p:nvSpPr>
        <p:spPr>
          <a:xfrm>
            <a:off x="691515" y="1562197"/>
            <a:ext cx="4289292" cy="3188498"/>
          </a:xfrm>
        </p:spPr>
        <p:txBody>
          <a:bodyPr>
            <a:noAutofit/>
          </a:bodyPr>
          <a:lstStyle/>
          <a:p>
            <a:pPr marL="0" indent="0">
              <a:buNone/>
            </a:pPr>
            <a:r>
              <a:rPr lang="en-US" dirty="0"/>
              <a:t>Life is full of challenges, and sometimes balancing them all can be difficult. We are proud to provide a confidential program dedicated to supporting the emotional health and well-being of our employees and their families. The Employee Assistance Program (EAP) is provided at NO COST to you through Guardian.</a:t>
            </a:r>
          </a:p>
          <a:p>
            <a:pPr marL="0" indent="0">
              <a:buNone/>
            </a:pPr>
            <a:r>
              <a:rPr lang="en-US" dirty="0"/>
              <a:t>The EAP can help with the following issues, among many others:</a:t>
            </a:r>
          </a:p>
          <a:p>
            <a:pPr>
              <a:buClr>
                <a:srgbClr val="E56B1D"/>
              </a:buClr>
            </a:pPr>
            <a:r>
              <a:rPr lang="en-US" dirty="0"/>
              <a:t>Mental health</a:t>
            </a:r>
          </a:p>
          <a:p>
            <a:pPr>
              <a:buClr>
                <a:srgbClr val="E56B1D"/>
              </a:buClr>
            </a:pPr>
            <a:r>
              <a:rPr lang="en-US" dirty="0"/>
              <a:t>Relationships</a:t>
            </a:r>
          </a:p>
          <a:p>
            <a:pPr>
              <a:buClr>
                <a:srgbClr val="E56B1D"/>
              </a:buClr>
            </a:pPr>
            <a:r>
              <a:rPr lang="en-US" dirty="0"/>
              <a:t>Substance use</a:t>
            </a:r>
          </a:p>
          <a:p>
            <a:pPr>
              <a:buClr>
                <a:srgbClr val="E56B1D"/>
              </a:buClr>
            </a:pPr>
            <a:r>
              <a:rPr lang="en-US" dirty="0"/>
              <a:t>Child and eldercare</a:t>
            </a:r>
          </a:p>
          <a:p>
            <a:pPr>
              <a:buClr>
                <a:srgbClr val="E56B1D"/>
              </a:buClr>
            </a:pPr>
            <a:r>
              <a:rPr lang="en-US" dirty="0"/>
              <a:t>Grief and loss</a:t>
            </a:r>
          </a:p>
          <a:p>
            <a:pPr>
              <a:buClr>
                <a:srgbClr val="E56B1D"/>
              </a:buClr>
            </a:pPr>
            <a:r>
              <a:rPr lang="en-US" dirty="0"/>
              <a:t>Legal or financial issues</a:t>
            </a:r>
          </a:p>
        </p:txBody>
      </p:sp>
      <p:sp>
        <p:nvSpPr>
          <p:cNvPr id="8" name="Content Placeholder 7">
            <a:extLst>
              <a:ext uri="{FF2B5EF4-FFF2-40B4-BE49-F238E27FC236}">
                <a16:creationId xmlns:a16="http://schemas.microsoft.com/office/drawing/2014/main" id="{51A8F31E-CC99-FC27-4737-69A8533A9B0A}"/>
              </a:ext>
            </a:extLst>
          </p:cNvPr>
          <p:cNvSpPr>
            <a:spLocks noGrp="1"/>
          </p:cNvSpPr>
          <p:nvPr>
            <p:ph sz="half" idx="10"/>
          </p:nvPr>
        </p:nvSpPr>
        <p:spPr>
          <a:xfrm>
            <a:off x="5077595" y="1529228"/>
            <a:ext cx="3186852" cy="1462983"/>
          </a:xfrm>
        </p:spPr>
        <p:txBody>
          <a:bodyPr/>
          <a:lstStyle/>
          <a:p>
            <a:pPr marL="0" indent="0">
              <a:buNone/>
            </a:pPr>
            <a:r>
              <a:rPr lang="en-US" b="1" dirty="0">
                <a:solidFill>
                  <a:srgbClr val="2D3193"/>
                </a:solidFill>
              </a:rPr>
              <a:t>EAP Benefits</a:t>
            </a:r>
          </a:p>
          <a:p>
            <a:pPr>
              <a:buClr>
                <a:srgbClr val="E56B1D"/>
              </a:buClr>
            </a:pPr>
            <a:r>
              <a:rPr lang="en-US" dirty="0"/>
              <a:t>Assistance for you and your household members</a:t>
            </a:r>
          </a:p>
          <a:p>
            <a:pPr>
              <a:buClr>
                <a:srgbClr val="E56B1D"/>
              </a:buClr>
            </a:pPr>
            <a:r>
              <a:rPr lang="en-US" dirty="0"/>
              <a:t>In-person or virtual sessions with a counselor</a:t>
            </a:r>
          </a:p>
          <a:p>
            <a:pPr>
              <a:buClr>
                <a:srgbClr val="E56B1D"/>
              </a:buClr>
            </a:pPr>
            <a:r>
              <a:rPr lang="en-US" dirty="0"/>
              <a:t>Unlimited toll-free phone access and online resources </a:t>
            </a:r>
          </a:p>
        </p:txBody>
      </p:sp>
      <p:grpSp>
        <p:nvGrpSpPr>
          <p:cNvPr id="10" name="Group 9">
            <a:extLst>
              <a:ext uri="{FF2B5EF4-FFF2-40B4-BE49-F238E27FC236}">
                <a16:creationId xmlns:a16="http://schemas.microsoft.com/office/drawing/2014/main" id="{853EBF41-5FDA-8DB2-C629-F5A3D8559CFF}"/>
              </a:ext>
            </a:extLst>
          </p:cNvPr>
          <p:cNvGrpSpPr/>
          <p:nvPr/>
        </p:nvGrpSpPr>
        <p:grpSpPr>
          <a:xfrm>
            <a:off x="5226741" y="4091249"/>
            <a:ext cx="3037705" cy="2347651"/>
            <a:chOff x="691515" y="5075831"/>
            <a:chExt cx="2486102" cy="1865421"/>
          </a:xfrm>
        </p:grpSpPr>
        <p:sp>
          <p:nvSpPr>
            <p:cNvPr id="23" name="Oval 22">
              <a:extLst>
                <a:ext uri="{FF2B5EF4-FFF2-40B4-BE49-F238E27FC236}">
                  <a16:creationId xmlns:a16="http://schemas.microsoft.com/office/drawing/2014/main" id="{1B3526E6-5C38-F699-F775-CBBDCABBCDC6}"/>
                </a:ext>
              </a:extLst>
            </p:cNvPr>
            <p:cNvSpPr/>
            <p:nvPr/>
          </p:nvSpPr>
          <p:spPr>
            <a:xfrm flipH="1">
              <a:off x="1555902" y="5420838"/>
              <a:ext cx="1520414" cy="1520414"/>
            </a:xfrm>
            <a:prstGeom prst="ellipse">
              <a:avLst/>
            </a:prstGeom>
            <a:solidFill>
              <a:srgbClr val="58595B"/>
            </a:solidFill>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p>
          </p:txBody>
        </p:sp>
        <p:pic>
          <p:nvPicPr>
            <p:cNvPr id="24" name="Graphic 23" descr="Care with solid fill">
              <a:extLst>
                <a:ext uri="{FF2B5EF4-FFF2-40B4-BE49-F238E27FC236}">
                  <a16:creationId xmlns:a16="http://schemas.microsoft.com/office/drawing/2014/main" id="{A1E8A2E4-5964-8DA8-3B3C-E08D1792B9E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782710" y="5627982"/>
              <a:ext cx="1106125" cy="1106125"/>
            </a:xfrm>
            <a:prstGeom prst="rect">
              <a:avLst/>
            </a:prstGeom>
          </p:spPr>
        </p:pic>
        <p:sp>
          <p:nvSpPr>
            <p:cNvPr id="25" name="Oval 24">
              <a:extLst>
                <a:ext uri="{FF2B5EF4-FFF2-40B4-BE49-F238E27FC236}">
                  <a16:creationId xmlns:a16="http://schemas.microsoft.com/office/drawing/2014/main" id="{A8EA4730-585E-BFAE-0236-62A757081278}"/>
                </a:ext>
              </a:extLst>
            </p:cNvPr>
            <p:cNvSpPr/>
            <p:nvPr/>
          </p:nvSpPr>
          <p:spPr>
            <a:xfrm flipH="1">
              <a:off x="1657203" y="5307331"/>
              <a:ext cx="1520414" cy="1520414"/>
            </a:xfrm>
            <a:prstGeom prst="ellipse">
              <a:avLst/>
            </a:prstGeom>
            <a:noFill/>
            <a:ln>
              <a:solidFill>
                <a:srgbClr val="58595B"/>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F4EF83CC-5518-08DB-DC6E-600A0580135E}"/>
                </a:ext>
              </a:extLst>
            </p:cNvPr>
            <p:cNvSpPr/>
            <p:nvPr/>
          </p:nvSpPr>
          <p:spPr>
            <a:xfrm flipH="1">
              <a:off x="691515" y="5189338"/>
              <a:ext cx="1106125" cy="1106125"/>
            </a:xfrm>
            <a:prstGeom prst="ellipse">
              <a:avLst/>
            </a:prstGeom>
            <a:solidFill>
              <a:srgbClr val="2D3193"/>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US" dirty="0"/>
            </a:p>
          </p:txBody>
        </p:sp>
        <p:pic>
          <p:nvPicPr>
            <p:cNvPr id="27" name="Graphic 26" descr="Chat with solid fill">
              <a:extLst>
                <a:ext uri="{FF2B5EF4-FFF2-40B4-BE49-F238E27FC236}">
                  <a16:creationId xmlns:a16="http://schemas.microsoft.com/office/drawing/2014/main" id="{ADCB289E-D618-831B-B6CB-0CE4059DFE1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flipH="1">
              <a:off x="817602" y="5315425"/>
              <a:ext cx="853950" cy="853950"/>
            </a:xfrm>
            <a:prstGeom prst="rect">
              <a:avLst/>
            </a:prstGeom>
          </p:spPr>
        </p:pic>
        <p:sp>
          <p:nvSpPr>
            <p:cNvPr id="28" name="Oval 27">
              <a:extLst>
                <a:ext uri="{FF2B5EF4-FFF2-40B4-BE49-F238E27FC236}">
                  <a16:creationId xmlns:a16="http://schemas.microsoft.com/office/drawing/2014/main" id="{17BF02F8-F180-8416-989F-6F8B6FCD2A3D}"/>
                </a:ext>
              </a:extLst>
            </p:cNvPr>
            <p:cNvSpPr/>
            <p:nvPr/>
          </p:nvSpPr>
          <p:spPr>
            <a:xfrm flipH="1">
              <a:off x="792816" y="5075831"/>
              <a:ext cx="1106125" cy="1106125"/>
            </a:xfrm>
            <a:prstGeom prst="ellipse">
              <a:avLst/>
            </a:prstGeom>
            <a:noFill/>
            <a:ln>
              <a:solidFill>
                <a:srgbClr val="58595B"/>
              </a:solid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US"/>
            </a:p>
          </p:txBody>
        </p:sp>
      </p:grpSp>
      <p:grpSp>
        <p:nvGrpSpPr>
          <p:cNvPr id="2" name="Group 1">
            <a:extLst>
              <a:ext uri="{FF2B5EF4-FFF2-40B4-BE49-F238E27FC236}">
                <a16:creationId xmlns:a16="http://schemas.microsoft.com/office/drawing/2014/main" id="{20A6E798-D604-1337-C49F-707750AC6284}"/>
              </a:ext>
            </a:extLst>
          </p:cNvPr>
          <p:cNvGrpSpPr/>
          <p:nvPr/>
        </p:nvGrpSpPr>
        <p:grpSpPr>
          <a:xfrm>
            <a:off x="699034" y="4458233"/>
            <a:ext cx="3911877" cy="1980667"/>
            <a:chOff x="777244" y="3637074"/>
            <a:chExt cx="4188456" cy="1164537"/>
          </a:xfrm>
        </p:grpSpPr>
        <p:sp>
          <p:nvSpPr>
            <p:cNvPr id="3" name="TextBox 2">
              <a:extLst>
                <a:ext uri="{FF2B5EF4-FFF2-40B4-BE49-F238E27FC236}">
                  <a16:creationId xmlns:a16="http://schemas.microsoft.com/office/drawing/2014/main" id="{62EB5160-38D2-CDD1-D3D2-96ED5CF487D8}"/>
                </a:ext>
              </a:extLst>
            </p:cNvPr>
            <p:cNvSpPr txBox="1"/>
            <p:nvPr/>
          </p:nvSpPr>
          <p:spPr>
            <a:xfrm>
              <a:off x="777244" y="3637074"/>
              <a:ext cx="4111849" cy="1106605"/>
            </a:xfrm>
            <a:prstGeom prst="rect">
              <a:avLst/>
            </a:prstGeom>
            <a:solidFill>
              <a:srgbClr val="2D3193"/>
            </a:solidFill>
            <a:ln>
              <a:noFill/>
            </a:ln>
          </p:spPr>
          <p:txBody>
            <a:bodyPr wrap="square" lIns="182880" tIns="182880" rIns="182880" bIns="182880" rtlCol="0">
              <a:noAutofit/>
            </a:bodyPr>
            <a:lstStyle/>
            <a:p>
              <a:r>
                <a:rPr lang="en-US" sz="2400" b="1" cap="all" spc="340" dirty="0">
                  <a:solidFill>
                    <a:schemeClr val="bg1"/>
                  </a:solidFill>
                  <a:latin typeface="+mj-lt"/>
                  <a:cs typeface="Angsana New" panose="02020603050405020304" pitchFamily="18" charset="-34"/>
                </a:rPr>
                <a:t>How to Access</a:t>
              </a:r>
            </a:p>
            <a:p>
              <a:pPr>
                <a:spcBef>
                  <a:spcPts val="500"/>
                </a:spcBef>
              </a:pPr>
              <a:r>
                <a:rPr lang="en-US" sz="1400" dirty="0">
                  <a:solidFill>
                    <a:schemeClr val="bg1"/>
                  </a:solidFill>
                  <a:latin typeface="+mj-lt"/>
                </a:rPr>
                <a:t>Visit </a:t>
              </a:r>
              <a:r>
                <a:rPr lang="en-US" sz="1400" b="1" dirty="0">
                  <a:solidFill>
                    <a:srgbClr val="E56B1D"/>
                  </a:solidFill>
                  <a:latin typeface="+mj-lt"/>
                </a:rPr>
                <a:t>ibhworklife.com</a:t>
              </a:r>
            </a:p>
            <a:p>
              <a:pPr>
                <a:spcBef>
                  <a:spcPts val="500"/>
                </a:spcBef>
              </a:pPr>
              <a:r>
                <a:rPr lang="en-US" sz="1400" dirty="0">
                  <a:solidFill>
                    <a:schemeClr val="bg1"/>
                  </a:solidFill>
                  <a:latin typeface="+mj-lt"/>
                </a:rPr>
                <a:t>User ID: Matters</a:t>
              </a:r>
            </a:p>
            <a:p>
              <a:pPr>
                <a:spcBef>
                  <a:spcPts val="500"/>
                </a:spcBef>
              </a:pPr>
              <a:r>
                <a:rPr lang="en-US" sz="1400" dirty="0">
                  <a:solidFill>
                    <a:schemeClr val="bg1"/>
                  </a:solidFill>
                  <a:latin typeface="+mj-lt"/>
                  <a:cs typeface="Angsana New" panose="02020603050405020304" pitchFamily="18" charset="-34"/>
                </a:rPr>
                <a:t>Password: wlm70101</a:t>
              </a:r>
            </a:p>
            <a:p>
              <a:pPr>
                <a:spcBef>
                  <a:spcPts val="500"/>
                </a:spcBef>
              </a:pPr>
              <a:r>
                <a:rPr lang="en-US" sz="1400" dirty="0">
                  <a:solidFill>
                    <a:schemeClr val="bg1"/>
                  </a:solidFill>
                  <a:latin typeface="+mj-lt"/>
                  <a:cs typeface="Angsana New" panose="02020603050405020304" pitchFamily="18" charset="-34"/>
                </a:rPr>
                <a:t>Or call </a:t>
              </a:r>
              <a:r>
                <a:rPr lang="en-US" sz="1400" b="1" dirty="0">
                  <a:solidFill>
                    <a:srgbClr val="E56B1D"/>
                  </a:solidFill>
                  <a:latin typeface="+mj-lt"/>
                  <a:cs typeface="Angsana New" panose="02020603050405020304" pitchFamily="18" charset="-34"/>
                </a:rPr>
                <a:t>(</a:t>
              </a:r>
              <a:r>
                <a:rPr lang="en-US" sz="1400" b="1" dirty="0">
                  <a:solidFill>
                    <a:srgbClr val="E56B1D"/>
                  </a:solidFill>
                </a:rPr>
                <a:t>800) 386-7055</a:t>
              </a:r>
              <a:endParaRPr lang="en-US" sz="1200" b="1" dirty="0">
                <a:solidFill>
                  <a:srgbClr val="E56B1D"/>
                </a:solidFill>
                <a:latin typeface="+mj-lt"/>
              </a:endParaRPr>
            </a:p>
            <a:p>
              <a:pPr>
                <a:spcBef>
                  <a:spcPts val="500"/>
                </a:spcBef>
              </a:pPr>
              <a:endParaRPr lang="en-US" sz="1200" b="1" dirty="0">
                <a:solidFill>
                  <a:srgbClr val="E56B1D"/>
                </a:solidFill>
                <a:latin typeface="+mj-lt"/>
              </a:endParaRPr>
            </a:p>
            <a:p>
              <a:pPr>
                <a:spcBef>
                  <a:spcPts val="500"/>
                </a:spcBef>
              </a:pPr>
              <a:endParaRPr lang="en-US" sz="1200" dirty="0">
                <a:solidFill>
                  <a:schemeClr val="bg1"/>
                </a:solidFill>
                <a:highlight>
                  <a:srgbClr val="FFFF00"/>
                </a:highlight>
                <a:latin typeface="+mj-lt"/>
              </a:endParaRPr>
            </a:p>
            <a:p>
              <a:pPr>
                <a:spcBef>
                  <a:spcPts val="500"/>
                </a:spcBef>
              </a:pPr>
              <a:endParaRPr lang="en-US" sz="1200" b="1" dirty="0">
                <a:solidFill>
                  <a:schemeClr val="bg1"/>
                </a:solidFill>
                <a:highlight>
                  <a:srgbClr val="FFFF00"/>
                </a:highlight>
                <a:latin typeface="+mj-lt"/>
                <a:cs typeface="Angsana New" panose="02020603050405020304" pitchFamily="18" charset="-34"/>
              </a:endParaRPr>
            </a:p>
          </p:txBody>
        </p:sp>
        <p:sp>
          <p:nvSpPr>
            <p:cNvPr id="5" name="Rectangle 4">
              <a:extLst>
                <a:ext uri="{FF2B5EF4-FFF2-40B4-BE49-F238E27FC236}">
                  <a16:creationId xmlns:a16="http://schemas.microsoft.com/office/drawing/2014/main" id="{12F255A9-0F7C-BE09-46E1-E09AE9E36776}"/>
                </a:ext>
              </a:extLst>
            </p:cNvPr>
            <p:cNvSpPr/>
            <p:nvPr/>
          </p:nvSpPr>
          <p:spPr>
            <a:xfrm>
              <a:off x="853850" y="3693443"/>
              <a:ext cx="4111850" cy="1108168"/>
            </a:xfrm>
            <a:prstGeom prst="rect">
              <a:avLst/>
            </a:prstGeom>
            <a:noFill/>
            <a:ln>
              <a:solidFill>
                <a:srgbClr val="2D319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87604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3">
            <a:extLst>
              <a:ext uri="{FF2B5EF4-FFF2-40B4-BE49-F238E27FC236}">
                <a16:creationId xmlns:a16="http://schemas.microsoft.com/office/drawing/2014/main" id="{2C32D240-949A-58FD-6008-D7A8F5141061}"/>
              </a:ext>
            </a:extLst>
          </p:cNvPr>
          <p:cNvSpPr>
            <a:spLocks noGrp="1"/>
          </p:cNvSpPr>
          <p:nvPr>
            <p:ph type="title"/>
          </p:nvPr>
        </p:nvSpPr>
        <p:spPr>
          <a:xfrm>
            <a:off x="569926" y="273886"/>
            <a:ext cx="8796324" cy="1060704"/>
          </a:xfrm>
        </p:spPr>
        <p:txBody>
          <a:bodyPr>
            <a:normAutofit/>
          </a:bodyPr>
          <a:lstStyle/>
          <a:p>
            <a:r>
              <a:rPr lang="en-US" sz="3000" b="1" spc="340" dirty="0">
                <a:solidFill>
                  <a:srgbClr val="58595B"/>
                </a:solidFill>
                <a:ea typeface="Tahoma" panose="020B0604030504040204" pitchFamily="34" charset="0"/>
                <a:cs typeface="Tahoma" panose="020B0604030504040204" pitchFamily="34" charset="0"/>
              </a:rPr>
              <a:t>Contact Information</a:t>
            </a:r>
            <a:endParaRPr lang="en-US" sz="3000" b="1" spc="340" dirty="0">
              <a:solidFill>
                <a:srgbClr val="58595B"/>
              </a:solidFill>
              <a:cs typeface="Angsana New" panose="02020603050405020304" pitchFamily="18" charset="-34"/>
            </a:endParaRPr>
          </a:p>
        </p:txBody>
      </p:sp>
      <p:graphicFrame>
        <p:nvGraphicFramePr>
          <p:cNvPr id="5" name="Content Placeholder 8">
            <a:extLst>
              <a:ext uri="{FF2B5EF4-FFF2-40B4-BE49-F238E27FC236}">
                <a16:creationId xmlns:a16="http://schemas.microsoft.com/office/drawing/2014/main" id="{23994AB7-7AA3-C64C-8798-767149847DA8}"/>
              </a:ext>
            </a:extLst>
          </p:cNvPr>
          <p:cNvGraphicFramePr>
            <a:graphicFrameLocks/>
          </p:cNvGraphicFramePr>
          <p:nvPr>
            <p:extLst>
              <p:ext uri="{D42A27DB-BD31-4B8C-83A1-F6EECF244321}">
                <p14:modId xmlns:p14="http://schemas.microsoft.com/office/powerpoint/2010/main" val="3754254847"/>
              </p:ext>
            </p:extLst>
          </p:nvPr>
        </p:nvGraphicFramePr>
        <p:xfrm>
          <a:off x="692150" y="1146566"/>
          <a:ext cx="8442325" cy="2371279"/>
        </p:xfrm>
        <a:graphic>
          <a:graphicData uri="http://schemas.openxmlformats.org/drawingml/2006/table">
            <a:tbl>
              <a:tblPr firstRow="1" bandRow="1">
                <a:tableStyleId>{93296810-A885-4BE3-A3E7-6D5BEEA58F35}</a:tableStyleId>
              </a:tblPr>
              <a:tblGrid>
                <a:gridCol w="2603113">
                  <a:extLst>
                    <a:ext uri="{9D8B030D-6E8A-4147-A177-3AD203B41FA5}">
                      <a16:colId xmlns:a16="http://schemas.microsoft.com/office/drawing/2014/main" val="3540515351"/>
                    </a:ext>
                  </a:extLst>
                </a:gridCol>
                <a:gridCol w="1182845">
                  <a:extLst>
                    <a:ext uri="{9D8B030D-6E8A-4147-A177-3AD203B41FA5}">
                      <a16:colId xmlns:a16="http://schemas.microsoft.com/office/drawing/2014/main" val="7605765"/>
                    </a:ext>
                  </a:extLst>
                </a:gridCol>
                <a:gridCol w="1227284">
                  <a:extLst>
                    <a:ext uri="{9D8B030D-6E8A-4147-A177-3AD203B41FA5}">
                      <a16:colId xmlns:a16="http://schemas.microsoft.com/office/drawing/2014/main" val="3626681735"/>
                    </a:ext>
                  </a:extLst>
                </a:gridCol>
                <a:gridCol w="3429083">
                  <a:extLst>
                    <a:ext uri="{9D8B030D-6E8A-4147-A177-3AD203B41FA5}">
                      <a16:colId xmlns:a16="http://schemas.microsoft.com/office/drawing/2014/main" val="2978747636"/>
                    </a:ext>
                  </a:extLst>
                </a:gridCol>
              </a:tblGrid>
              <a:tr h="213007">
                <a:tc rowSpan="2">
                  <a:txBody>
                    <a:bodyPr/>
                    <a:lstStyle/>
                    <a:p>
                      <a:pPr algn="l"/>
                      <a:r>
                        <a:rPr lang="en-US" sz="1200" dirty="0"/>
                        <a:t>Coverage</a:t>
                      </a:r>
                    </a:p>
                  </a:txBody>
                  <a:tcPr marL="45720" marR="45720" marT="0" marB="0" anchor="ctr">
                    <a:lnL w="12700" cap="flat" cmpd="sng" algn="ctr">
                      <a:solidFill>
                        <a:srgbClr val="5859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8595B"/>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gridSpan="3">
                  <a:txBody>
                    <a:bodyPr/>
                    <a:lstStyle/>
                    <a:p>
                      <a:pPr algn="ctr"/>
                      <a:r>
                        <a:rPr lang="en-US" sz="1200" dirty="0"/>
                        <a:t>Contact Information</a:t>
                      </a:r>
                    </a:p>
                  </a:txBody>
                  <a:tcPr marL="45720" marR="45720" marT="0" marB="0" anchor="ctr">
                    <a:lnL w="12700" cap="flat" cmpd="sng" algn="ctr">
                      <a:noFill/>
                      <a:prstDash val="solid"/>
                      <a:round/>
                      <a:headEnd type="none" w="med" len="med"/>
                      <a:tailEnd type="none" w="med" len="med"/>
                    </a:lnL>
                    <a:lnR w="12700" cap="flat" cmpd="sng" algn="ctr">
                      <a:solidFill>
                        <a:srgbClr val="58595B"/>
                      </a:solidFill>
                      <a:prstDash val="solid"/>
                      <a:round/>
                      <a:headEnd type="none" w="med" len="med"/>
                      <a:tailEnd type="none" w="med" len="med"/>
                    </a:lnR>
                    <a:lnT w="12700" cap="flat" cmpd="sng" algn="ctr">
                      <a:solidFill>
                        <a:srgbClr val="58595B"/>
                      </a:solidFill>
                      <a:prstDash val="solid"/>
                      <a:round/>
                      <a:headEnd type="none" w="med" len="med"/>
                      <a:tailEnd type="none" w="med" len="med"/>
                    </a:lnT>
                    <a:lnB w="6350" cap="flat" cmpd="sng" algn="ctr">
                      <a:noFill/>
                      <a:prstDash val="solid"/>
                      <a:round/>
                      <a:headEnd type="none" w="med" len="med"/>
                      <a:tailEnd type="none" w="med" len="med"/>
                    </a:lnB>
                    <a:solidFill>
                      <a:srgbClr val="2D3193"/>
                    </a:solidFill>
                  </a:tcPr>
                </a:tc>
                <a:tc hMerge="1">
                  <a:txBody>
                    <a:bodyPr/>
                    <a:lstStyle/>
                    <a:p>
                      <a:pPr algn="ctr"/>
                      <a:endParaRPr lang="en-US" sz="1200" dirty="0"/>
                    </a:p>
                  </a:txBody>
                  <a:tcPr marL="45720"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US"/>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391850479"/>
                  </a:ext>
                </a:extLst>
              </a:tr>
              <a:tr h="155106">
                <a:tc vMerge="1">
                  <a:txBody>
                    <a:bodyPr/>
                    <a:lstStyle/>
                    <a:p>
                      <a:pPr algn="l"/>
                      <a:r>
                        <a:rPr lang="en-US" sz="1200" dirty="0"/>
                        <a:t>Coverage</a:t>
                      </a:r>
                    </a:p>
                  </a:txBody>
                  <a:tcPr marL="45720" marR="45720" marT="0" marB="0" anchor="ctr"/>
                </a:tc>
                <a:tc>
                  <a:txBody>
                    <a:bodyPr/>
                    <a:lstStyle/>
                    <a:p>
                      <a:pPr algn="ctr"/>
                      <a:r>
                        <a:rPr lang="en-US" sz="1200" b="1" dirty="0">
                          <a:solidFill>
                            <a:schemeClr val="bg1"/>
                          </a:solidFill>
                        </a:rPr>
                        <a:t>Carrier</a:t>
                      </a:r>
                    </a:p>
                  </a:txBody>
                  <a:tcPr marL="45720" marR="4572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a:txBody>
                    <a:bodyPr/>
                    <a:lstStyle/>
                    <a:p>
                      <a:pPr algn="ctr"/>
                      <a:r>
                        <a:rPr lang="en-US" sz="1200" b="1" dirty="0">
                          <a:solidFill>
                            <a:schemeClr val="bg1"/>
                          </a:solidFill>
                        </a:rPr>
                        <a:t>Phone</a:t>
                      </a:r>
                    </a:p>
                  </a:txBody>
                  <a:tcPr marL="45720" marR="4572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lang="en-US" sz="1200" b="1" dirty="0">
                          <a:solidFill>
                            <a:schemeClr val="bg1"/>
                          </a:solidFill>
                        </a:rPr>
                        <a:t>Website</a:t>
                      </a:r>
                    </a:p>
                  </a:txBody>
                  <a:tcPr marL="45720" marR="45720" marT="0" marB="0" anchor="ctr">
                    <a:lnL w="12700" cap="flat" cmpd="sng" algn="ctr">
                      <a:no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extLst>
                  <a:ext uri="{0D108BD9-81ED-4DB2-BD59-A6C34878D82A}">
                    <a16:rowId xmlns:a16="http://schemas.microsoft.com/office/drawing/2014/main" val="633452991"/>
                  </a:ext>
                </a:extLst>
              </a:tr>
              <a:tr h="246924">
                <a:tc>
                  <a:txBody>
                    <a:bodyPr/>
                    <a:lstStyle/>
                    <a:p>
                      <a:r>
                        <a:rPr lang="en-US" sz="1200" b="1" dirty="0">
                          <a:latin typeface="+mj-lt"/>
                        </a:rPr>
                        <a:t>Medical</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latin typeface="+mj-lt"/>
                        </a:rPr>
                        <a:t>Medica</a:t>
                      </a:r>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latin typeface="+mj-lt"/>
                        </a:rPr>
                        <a:t>(800) 952–3455</a:t>
                      </a:r>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u="sng" dirty="0">
                          <a:solidFill>
                            <a:srgbClr val="2D3193"/>
                          </a:solidFill>
                          <a:latin typeface="+mj-lt"/>
                        </a:rPr>
                        <a:t>www.medica.com</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36772317"/>
                  </a:ext>
                </a:extLst>
              </a:tr>
              <a:tr h="246924">
                <a:tc>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200" b="1" dirty="0">
                          <a:latin typeface="+mj-lt"/>
                        </a:rPr>
                        <a:t>Dental</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latin typeface="+mj-lt"/>
                        </a:rPr>
                        <a:t>Guardian</a:t>
                      </a:r>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ill Sans MT" panose="020B0502020104020203"/>
                          <a:ea typeface="+mn-ea"/>
                          <a:cs typeface="+mn-cs"/>
                        </a:rPr>
                        <a:t>(888) 600-1600</a:t>
                      </a:r>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srgbClr val="2D3193"/>
                          </a:solidFill>
                          <a:effectLst/>
                          <a:uLnTx/>
                          <a:uFillTx/>
                          <a:latin typeface="Gill Sans MT" panose="020B0502020104020203"/>
                          <a:ea typeface="+mn-ea"/>
                          <a:cs typeface="+mn-cs"/>
                        </a:rPr>
                        <a:t>www.guardianlife.com</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85555502"/>
                  </a:ext>
                </a:extLst>
              </a:tr>
              <a:tr h="246924">
                <a:tc>
                  <a:txBody>
                    <a:bodyPr/>
                    <a:lstStyle/>
                    <a:p>
                      <a:pPr algn="l" fontAlgn="b"/>
                      <a:r>
                        <a:rPr lang="en-US" sz="1200" b="1" kern="1200" dirty="0">
                          <a:solidFill>
                            <a:schemeClr val="dk1"/>
                          </a:solidFill>
                          <a:latin typeface="+mj-lt"/>
                          <a:ea typeface="+mn-ea"/>
                          <a:cs typeface="+mn-cs"/>
                        </a:rPr>
                        <a:t>Vision</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Guardian</a:t>
                      </a:r>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(888) 600-1600</a:t>
                      </a:r>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srgbClr val="2D3193"/>
                          </a:solidFill>
                          <a:effectLst/>
                          <a:uLnTx/>
                          <a:uFillTx/>
                          <a:latin typeface="Gill Sans MT" panose="020B0502020104020203"/>
                          <a:ea typeface="+mn-ea"/>
                          <a:cs typeface="+mn-cs"/>
                        </a:rPr>
                        <a:t>www.guardianlife.com</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0197099"/>
                  </a:ext>
                </a:extLst>
              </a:tr>
              <a:tr h="246924">
                <a:tc>
                  <a:txBody>
                    <a:bodyPr/>
                    <a:lstStyle/>
                    <a:p>
                      <a:pPr algn="l" fontAlgn="b"/>
                      <a:r>
                        <a:rPr lang="en-US" sz="1200" b="1" i="0" u="none" strike="noStrike" dirty="0">
                          <a:solidFill>
                            <a:srgbClr val="000000"/>
                          </a:solidFill>
                          <a:effectLst/>
                          <a:latin typeface="+mj-lt"/>
                        </a:rPr>
                        <a:t>Dependent Care FSA</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latin typeface="+mj-lt"/>
                        </a:rPr>
                        <a:t>HealthEquity</a:t>
                      </a:r>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lang="en-US" sz="1200" kern="1200">
                          <a:solidFill>
                            <a:schemeClr val="dk1"/>
                          </a:solidFill>
                          <a:latin typeface="+mn-lt"/>
                          <a:ea typeface="+mn-ea"/>
                          <a:cs typeface="+mn-cs"/>
                        </a:rPr>
                        <a:t>(866)-346-5800</a:t>
                      </a:r>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u="sng" dirty="0">
                          <a:solidFill>
                            <a:srgbClr val="2D3193"/>
                          </a:solidFill>
                          <a:latin typeface="+mj-lt"/>
                        </a:rPr>
                        <a:t>www.healthequity.com</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34372257"/>
                  </a:ext>
                </a:extLst>
              </a:tr>
              <a:tr h="246924">
                <a:tc>
                  <a:txBody>
                    <a:bodyPr/>
                    <a:lstStyle/>
                    <a:p>
                      <a:r>
                        <a:rPr lang="en-US" sz="1200" b="1" dirty="0">
                          <a:latin typeface="+mj-lt"/>
                        </a:rPr>
                        <a:t>Life / AD&amp;D</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Guardian</a:t>
                      </a:r>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(888) 600-1600</a:t>
                      </a:r>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srgbClr val="2D3193"/>
                          </a:solidFill>
                          <a:effectLst/>
                          <a:uLnTx/>
                          <a:uFillTx/>
                          <a:latin typeface="Gill Sans MT" panose="020B0502020104020203"/>
                          <a:ea typeface="+mn-ea"/>
                          <a:cs typeface="+mn-cs"/>
                        </a:rPr>
                        <a:t>www.guardianlife.com</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47569964"/>
                  </a:ext>
                </a:extLst>
              </a:tr>
              <a:tr h="246924">
                <a:tc>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200" b="1" dirty="0">
                          <a:latin typeface="+mj-lt"/>
                        </a:rPr>
                        <a:t>Disability</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ill Sans MT" panose="020B0502020104020203"/>
                          <a:ea typeface="+mn-ea"/>
                          <a:cs typeface="+mn-cs"/>
                        </a:rPr>
                        <a:t>Guardian</a:t>
                      </a:r>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(888) 600-1600</a:t>
                      </a:r>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srgbClr val="2D3193"/>
                          </a:solidFill>
                          <a:effectLst/>
                          <a:uLnTx/>
                          <a:uFillTx/>
                          <a:latin typeface="Gill Sans MT" panose="020B0502020104020203"/>
                          <a:ea typeface="+mn-ea"/>
                          <a:cs typeface="+mn-cs"/>
                        </a:rPr>
                        <a:t>www.guardianlife.com</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66534649"/>
                  </a:ext>
                </a:extLst>
              </a:tr>
              <a:tr h="246924">
                <a:tc>
                  <a:txBody>
                    <a:bodyPr/>
                    <a:lstStyle/>
                    <a:p>
                      <a:pPr algn="l" fontAlgn="b"/>
                      <a:r>
                        <a:rPr lang="en-US" sz="1200" b="1" kern="1200" dirty="0">
                          <a:solidFill>
                            <a:schemeClr val="dk1"/>
                          </a:solidFill>
                          <a:latin typeface="+mj-lt"/>
                          <a:ea typeface="+mn-ea"/>
                          <a:cs typeface="+mn-cs"/>
                        </a:rPr>
                        <a:t>Employee Assistance Program</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ill Sans MT" panose="020B0502020104020203"/>
                          <a:ea typeface="+mn-ea"/>
                          <a:cs typeface="+mn-cs"/>
                        </a:rPr>
                        <a:t>Guardian</a:t>
                      </a:r>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lang="en-US" sz="1200" dirty="0"/>
                        <a:t>(800) 386-7055</a:t>
                      </a:r>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srgbClr val="2D3193"/>
                          </a:solidFill>
                          <a:effectLst/>
                          <a:uLnTx/>
                          <a:uFillTx/>
                          <a:latin typeface="+mn-lt"/>
                          <a:ea typeface="+mn-ea"/>
                          <a:cs typeface="+mn-cs"/>
                        </a:rPr>
                        <a:t>ibhworklife.com</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5316295"/>
                  </a:ext>
                </a:extLst>
              </a:tr>
              <a:tr h="246924">
                <a:tc>
                  <a:txBody>
                    <a:bodyPr/>
                    <a:lstStyle/>
                    <a:p>
                      <a:pPr algn="l" fontAlgn="b"/>
                      <a:r>
                        <a:rPr lang="en-US" sz="1200" b="1" i="0" u="none" strike="noStrike" dirty="0">
                          <a:solidFill>
                            <a:srgbClr val="000000"/>
                          </a:solidFill>
                          <a:effectLst/>
                          <a:latin typeface="+mj-lt"/>
                        </a:rPr>
                        <a:t>Voluntary Benefits</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ill Sans MT" panose="020B0502020104020203"/>
                          <a:ea typeface="+mn-ea"/>
                          <a:cs typeface="+mn-cs"/>
                        </a:rPr>
                        <a:t>Guardian</a:t>
                      </a:r>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(888) 600-1600</a:t>
                      </a:r>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u="sng" dirty="0">
                          <a:solidFill>
                            <a:srgbClr val="2D3193"/>
                          </a:solidFill>
                          <a:latin typeface="+mj-lt"/>
                          <a:hlinkClick r:id="rId2">
                            <a:extLst>
                              <a:ext uri="{A12FA001-AC4F-418D-AE19-62706E023703}">
                                <ahyp:hlinkClr xmlns:ahyp="http://schemas.microsoft.com/office/drawing/2018/hyperlinkcolor" val="tx"/>
                              </a:ext>
                            </a:extLst>
                          </a:hlinkClick>
                        </a:rPr>
                        <a:t>www.guardianlife.com</a:t>
                      </a:r>
                      <a:endParaRPr lang="en-US" sz="1200" u="sng" dirty="0">
                        <a:solidFill>
                          <a:srgbClr val="2D3193"/>
                        </a:solidFill>
                        <a:latin typeface="+mj-lt"/>
                      </a:endParaRP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60038279"/>
                  </a:ext>
                </a:extLst>
              </a:tr>
            </a:tbl>
          </a:graphicData>
        </a:graphic>
      </p:graphicFrame>
      <p:sp>
        <p:nvSpPr>
          <p:cNvPr id="3" name="TextBox 2">
            <a:extLst>
              <a:ext uri="{FF2B5EF4-FFF2-40B4-BE49-F238E27FC236}">
                <a16:creationId xmlns:a16="http://schemas.microsoft.com/office/drawing/2014/main" id="{129EC2AB-A909-557A-956F-EAA1CB23D101}"/>
              </a:ext>
            </a:extLst>
          </p:cNvPr>
          <p:cNvSpPr txBox="1"/>
          <p:nvPr/>
        </p:nvSpPr>
        <p:spPr>
          <a:xfrm>
            <a:off x="692150" y="3723771"/>
            <a:ext cx="8509000" cy="553998"/>
          </a:xfrm>
          <a:prstGeom prst="rect">
            <a:avLst/>
          </a:prstGeom>
          <a:noFill/>
        </p:spPr>
        <p:txBody>
          <a:bodyPr wrap="square">
            <a:spAutoFit/>
          </a:bodyPr>
          <a:lstStyle/>
          <a:p>
            <a:r>
              <a:rPr lang="en-US" sz="3000" b="1" spc="340" dirty="0">
                <a:solidFill>
                  <a:srgbClr val="58595B"/>
                </a:solidFill>
                <a:ea typeface="Tahoma" panose="020B0604030504040204" pitchFamily="34" charset="0"/>
                <a:cs typeface="Tahoma" panose="020B0604030504040204" pitchFamily="34" charset="0"/>
              </a:rPr>
              <a:t>PLAN CONTRIBUTIONS</a:t>
            </a:r>
            <a:endParaRPr lang="en-US" sz="3000" b="1" dirty="0">
              <a:solidFill>
                <a:srgbClr val="58595B"/>
              </a:solidFill>
            </a:endParaRPr>
          </a:p>
        </p:txBody>
      </p:sp>
      <p:sp>
        <p:nvSpPr>
          <p:cNvPr id="6" name="TextBox 5">
            <a:extLst>
              <a:ext uri="{FF2B5EF4-FFF2-40B4-BE49-F238E27FC236}">
                <a16:creationId xmlns:a16="http://schemas.microsoft.com/office/drawing/2014/main" id="{F61C81EA-1AE2-6E10-3A9E-725CCFB89B92}"/>
              </a:ext>
            </a:extLst>
          </p:cNvPr>
          <p:cNvSpPr txBox="1"/>
          <p:nvPr/>
        </p:nvSpPr>
        <p:spPr>
          <a:xfrm>
            <a:off x="692150" y="4254556"/>
            <a:ext cx="8594725" cy="646331"/>
          </a:xfrm>
          <a:prstGeom prst="rect">
            <a:avLst/>
          </a:prstGeom>
          <a:noFill/>
        </p:spPr>
        <p:txBody>
          <a:bodyPr wrap="square">
            <a:spAutoFit/>
          </a:bodyPr>
          <a:lstStyle/>
          <a:p>
            <a:pPr marL="0" indent="0">
              <a:buNone/>
            </a:pPr>
            <a:r>
              <a:rPr lang="en-US" sz="1200" dirty="0"/>
              <a:t>Your contributions toward the cost of voluntary benefits are automatically deducted from your paycheck after taxes. The amounts will depend upon the plan you select, your age (in some cases) and if you choose to cover eligible family members. Contact ESG’s </a:t>
            </a:r>
            <a:r>
              <a:rPr lang="en-US" sz="1200"/>
              <a:t>Employee Benefits Team </a:t>
            </a:r>
            <a:r>
              <a:rPr lang="en-US" sz="1200" dirty="0"/>
              <a:t>for more information on your cost of coverage. </a:t>
            </a:r>
          </a:p>
        </p:txBody>
      </p:sp>
      <p:grpSp>
        <p:nvGrpSpPr>
          <p:cNvPr id="21" name="Group 20">
            <a:extLst>
              <a:ext uri="{FF2B5EF4-FFF2-40B4-BE49-F238E27FC236}">
                <a16:creationId xmlns:a16="http://schemas.microsoft.com/office/drawing/2014/main" id="{1AE34CD9-81F2-1FCC-F099-C2F2896EC6D1}"/>
              </a:ext>
            </a:extLst>
          </p:cNvPr>
          <p:cNvGrpSpPr/>
          <p:nvPr/>
        </p:nvGrpSpPr>
        <p:grpSpPr>
          <a:xfrm>
            <a:off x="802643" y="5019675"/>
            <a:ext cx="4673365" cy="2047875"/>
            <a:chOff x="777244" y="3637074"/>
            <a:chExt cx="4188456" cy="1164537"/>
          </a:xfrm>
        </p:grpSpPr>
        <p:sp>
          <p:nvSpPr>
            <p:cNvPr id="22" name="TextBox 21">
              <a:extLst>
                <a:ext uri="{FF2B5EF4-FFF2-40B4-BE49-F238E27FC236}">
                  <a16:creationId xmlns:a16="http://schemas.microsoft.com/office/drawing/2014/main" id="{4E34B6B9-AF65-E929-0034-E62A129EDA39}"/>
                </a:ext>
              </a:extLst>
            </p:cNvPr>
            <p:cNvSpPr txBox="1"/>
            <p:nvPr/>
          </p:nvSpPr>
          <p:spPr>
            <a:xfrm>
              <a:off x="777244" y="3637074"/>
              <a:ext cx="4111850" cy="1106605"/>
            </a:xfrm>
            <a:prstGeom prst="rect">
              <a:avLst/>
            </a:prstGeom>
            <a:solidFill>
              <a:srgbClr val="2D3193"/>
            </a:solidFill>
            <a:ln>
              <a:noFill/>
            </a:ln>
          </p:spPr>
          <p:txBody>
            <a:bodyPr wrap="square" lIns="182880" tIns="182880" rIns="182880" bIns="182880" rtlCol="0">
              <a:noAutofit/>
            </a:bodyPr>
            <a:lstStyle/>
            <a:p>
              <a:r>
                <a:rPr lang="en-US" sz="2400" b="1" cap="all" spc="340" dirty="0">
                  <a:solidFill>
                    <a:schemeClr val="bg1"/>
                  </a:solidFill>
                  <a:latin typeface="+mj-lt"/>
                  <a:cs typeface="Angsana New" panose="02020603050405020304" pitchFamily="18" charset="-34"/>
                </a:rPr>
                <a:t>Questions?</a:t>
              </a:r>
            </a:p>
            <a:p>
              <a:pPr>
                <a:spcBef>
                  <a:spcPts val="500"/>
                </a:spcBef>
              </a:pPr>
              <a:r>
                <a:rPr lang="en-US" sz="1400" dirty="0">
                  <a:solidFill>
                    <a:schemeClr val="bg1"/>
                  </a:solidFill>
                  <a:latin typeface="+mj-lt"/>
                </a:rPr>
                <a:t>If you have any additional questions, you may contact ESG’s Employee Benefits Team:  </a:t>
              </a:r>
            </a:p>
            <a:p>
              <a:pPr>
                <a:spcBef>
                  <a:spcPts val="500"/>
                </a:spcBef>
              </a:pPr>
              <a:r>
                <a:rPr lang="en-US" sz="1400" b="1" dirty="0">
                  <a:solidFill>
                    <a:srgbClr val="E56B1D"/>
                  </a:solidFill>
                  <a:latin typeface="+mj-lt"/>
                </a:rPr>
                <a:t>Benefits@employersolutionsgroup.com</a:t>
              </a:r>
            </a:p>
            <a:p>
              <a:pPr>
                <a:spcBef>
                  <a:spcPts val="500"/>
                </a:spcBef>
              </a:pPr>
              <a:r>
                <a:rPr lang="en-US" sz="1400" b="1" dirty="0">
                  <a:solidFill>
                    <a:srgbClr val="E56B1D"/>
                  </a:solidFill>
                  <a:latin typeface="+mj-lt"/>
                  <a:cs typeface="Angsana New" panose="02020603050405020304" pitchFamily="18" charset="-34"/>
                </a:rPr>
                <a:t>952-767-9519</a:t>
              </a:r>
              <a:endParaRPr lang="en-US" sz="1200" b="1" dirty="0">
                <a:solidFill>
                  <a:srgbClr val="E56B1D"/>
                </a:solidFill>
                <a:latin typeface="+mj-lt"/>
              </a:endParaRPr>
            </a:p>
            <a:p>
              <a:pPr>
                <a:spcBef>
                  <a:spcPts val="500"/>
                </a:spcBef>
              </a:pPr>
              <a:endParaRPr lang="en-US" sz="1200" b="1" dirty="0">
                <a:solidFill>
                  <a:srgbClr val="E56B1D"/>
                </a:solidFill>
                <a:latin typeface="+mj-lt"/>
              </a:endParaRPr>
            </a:p>
            <a:p>
              <a:pPr>
                <a:spcBef>
                  <a:spcPts val="500"/>
                </a:spcBef>
              </a:pPr>
              <a:endParaRPr lang="en-US" sz="1200" dirty="0">
                <a:solidFill>
                  <a:schemeClr val="bg1"/>
                </a:solidFill>
                <a:highlight>
                  <a:srgbClr val="FFFF00"/>
                </a:highlight>
                <a:latin typeface="+mj-lt"/>
              </a:endParaRPr>
            </a:p>
            <a:p>
              <a:pPr>
                <a:spcBef>
                  <a:spcPts val="500"/>
                </a:spcBef>
              </a:pPr>
              <a:endParaRPr lang="en-US" sz="1200" b="1" dirty="0">
                <a:solidFill>
                  <a:schemeClr val="bg1"/>
                </a:solidFill>
                <a:highlight>
                  <a:srgbClr val="FFFF00"/>
                </a:highlight>
                <a:latin typeface="+mj-lt"/>
                <a:cs typeface="Angsana New" panose="02020603050405020304" pitchFamily="18" charset="-34"/>
              </a:endParaRPr>
            </a:p>
          </p:txBody>
        </p:sp>
        <p:sp>
          <p:nvSpPr>
            <p:cNvPr id="23" name="Rectangle 22">
              <a:extLst>
                <a:ext uri="{FF2B5EF4-FFF2-40B4-BE49-F238E27FC236}">
                  <a16:creationId xmlns:a16="http://schemas.microsoft.com/office/drawing/2014/main" id="{C28E323F-B52A-DB13-9BAC-0E0C56536D5B}"/>
                </a:ext>
              </a:extLst>
            </p:cNvPr>
            <p:cNvSpPr/>
            <p:nvPr/>
          </p:nvSpPr>
          <p:spPr>
            <a:xfrm>
              <a:off x="853850" y="3693443"/>
              <a:ext cx="4111850" cy="1108168"/>
            </a:xfrm>
            <a:prstGeom prst="rect">
              <a:avLst/>
            </a:prstGeom>
            <a:noFill/>
            <a:ln>
              <a:solidFill>
                <a:srgbClr val="2D319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418524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2920E-1C68-C2F9-A01A-C82240D14A42}"/>
              </a:ext>
            </a:extLst>
          </p:cNvPr>
          <p:cNvSpPr>
            <a:spLocks noGrp="1"/>
          </p:cNvSpPr>
          <p:nvPr>
            <p:ph type="title"/>
          </p:nvPr>
        </p:nvSpPr>
        <p:spPr/>
        <p:txBody>
          <a:bodyPr/>
          <a:lstStyle/>
          <a:p>
            <a:r>
              <a:rPr lang="en-US" dirty="0">
                <a:solidFill>
                  <a:srgbClr val="58595B"/>
                </a:solidFill>
              </a:rPr>
              <a:t>Video Library</a:t>
            </a:r>
          </a:p>
        </p:txBody>
      </p:sp>
      <p:sp>
        <p:nvSpPr>
          <p:cNvPr id="5" name="TextBox 4">
            <a:extLst>
              <a:ext uri="{FF2B5EF4-FFF2-40B4-BE49-F238E27FC236}">
                <a16:creationId xmlns:a16="http://schemas.microsoft.com/office/drawing/2014/main" id="{4755ABDB-7D31-0D88-0688-CA2850613397}"/>
              </a:ext>
            </a:extLst>
          </p:cNvPr>
          <p:cNvSpPr txBox="1"/>
          <p:nvPr/>
        </p:nvSpPr>
        <p:spPr>
          <a:xfrm>
            <a:off x="889528" y="2014251"/>
            <a:ext cx="3889299" cy="462600"/>
          </a:xfrm>
          <a:prstGeom prst="rect">
            <a:avLst/>
          </a:prstGeom>
          <a:noFill/>
          <a:ln>
            <a:solidFill>
              <a:schemeClr val="accent2">
                <a:lumMod val="50000"/>
              </a:schemeClr>
            </a:solidFill>
          </a:ln>
        </p:spPr>
        <p:txBody>
          <a:bodyPr wrap="square"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0" normalizeH="0" baseline="0" noProof="0" dirty="0">
                <a:ln>
                  <a:noFill/>
                </a:ln>
                <a:solidFill>
                  <a:srgbClr val="2D3193"/>
                </a:solidFill>
                <a:effectLst/>
                <a:uLnTx/>
                <a:uFillTx/>
                <a:latin typeface="Gill Sans MT" panose="020B0502020104020203" pitchFamily="34" charset="0"/>
                <a:ea typeface="Calibri" panose="020F0502020204030204" pitchFamily="34" charset="0"/>
                <a:cs typeface="Proxima Nova A Semibold" panose="02000506030000020004" pitchFamily="50" charset="0"/>
                <a:hlinkClick r:id="rId3">
                  <a:extLst>
                    <a:ext uri="{A12FA001-AC4F-418D-AE19-62706E023703}">
                      <ahyp:hlinkClr xmlns:ahyp="http://schemas.microsoft.com/office/drawing/2018/hyperlinkcolor" val="tx"/>
                    </a:ext>
                  </a:extLst>
                </a:hlinkClick>
              </a:rPr>
              <a:t>Click here</a:t>
            </a:r>
            <a:r>
              <a:rPr kumimoji="0" lang="en-US" sz="1200" b="1" i="0" u="none" strike="noStrike" kern="1200" cap="none" spc="0" normalizeH="0" baseline="0" noProof="0" dirty="0">
                <a:ln>
                  <a:noFill/>
                </a:ln>
                <a:solidFill>
                  <a:srgbClr val="008ABF"/>
                </a:solidFill>
                <a:effectLst/>
                <a:uLnTx/>
                <a:uFillTx/>
                <a:latin typeface="Gill Sans MT" panose="020B0502020104020203" pitchFamily="34" charset="0"/>
                <a:ea typeface="Calibri" panose="020F0502020204030204" pitchFamily="34" charset="0"/>
                <a:cs typeface="Proxima Nova A Semibold" panose="02000506030000020004" pitchFamily="50" charset="0"/>
              </a:rPr>
              <a:t> </a:t>
            </a:r>
            <a:r>
              <a:rPr kumimoji="0" lang="en-US" sz="1200" b="1" i="0" u="none" strike="noStrike" kern="1200" cap="none" spc="0" normalizeH="0" baseline="0" noProof="0" dirty="0">
                <a:ln>
                  <a:noFill/>
                </a:ln>
                <a:solidFill>
                  <a:srgbClr val="000000"/>
                </a:solidFill>
                <a:effectLst/>
                <a:uLnTx/>
                <a:uFillTx/>
                <a:latin typeface="Gill Sans MT" panose="020B0502020104020203" pitchFamily="34" charset="0"/>
                <a:ea typeface="Calibri" panose="020F0502020204030204" pitchFamily="34" charset="0"/>
                <a:cs typeface="Proxima Nova" panose="02000506030000020004" pitchFamily="50" charset="0"/>
              </a:rPr>
              <a:t>to watch a video about </a:t>
            </a:r>
            <a:br>
              <a:rPr kumimoji="0" lang="en-US" sz="1200" b="1" i="0" u="none" strike="noStrike" kern="1200" cap="none" spc="0" normalizeH="0" baseline="0" noProof="0" dirty="0">
                <a:ln>
                  <a:noFill/>
                </a:ln>
                <a:solidFill>
                  <a:srgbClr val="000000"/>
                </a:solidFill>
                <a:effectLst/>
                <a:uLnTx/>
                <a:uFillTx/>
                <a:latin typeface="Gill Sans MT" panose="020B0502020104020203" pitchFamily="34" charset="0"/>
                <a:ea typeface="Calibri" panose="020F0502020204030204" pitchFamily="34" charset="0"/>
                <a:cs typeface="Proxima Nova" panose="02000506030000020004" pitchFamily="50" charset="0"/>
              </a:rPr>
            </a:br>
            <a:r>
              <a:rPr kumimoji="0" lang="en-US" sz="1200" b="1" i="0" u="none" strike="noStrike" kern="1200" cap="none" spc="0" normalizeH="0" baseline="0" noProof="0" dirty="0">
                <a:ln>
                  <a:noFill/>
                </a:ln>
                <a:solidFill>
                  <a:srgbClr val="000000"/>
                </a:solidFill>
                <a:effectLst/>
                <a:uLnTx/>
                <a:uFillTx/>
                <a:latin typeface="Gill Sans MT" panose="020B0502020104020203" pitchFamily="34" charset="0"/>
                <a:ea typeface="Calibri" panose="020F0502020204030204" pitchFamily="34" charset="0"/>
                <a:cs typeface="Proxima Nova" panose="02000506030000020004" pitchFamily="50" charset="0"/>
              </a:rPr>
              <a:t>comparing medical plan types.</a:t>
            </a:r>
            <a:endParaRPr kumimoji="0" lang="en-US" sz="1200" b="0" i="0" u="none" strike="noStrike" kern="1200" cap="none" spc="0" normalizeH="0" baseline="0" noProof="0" dirty="0">
              <a:ln>
                <a:noFill/>
              </a:ln>
              <a:solidFill>
                <a:srgbClr val="000000"/>
              </a:solidFill>
              <a:effectLst/>
              <a:uLnTx/>
              <a:uFillTx/>
              <a:latin typeface="Minion Pro" panose="02040503050306020203" pitchFamily="18" charset="0"/>
              <a:ea typeface="Calibri" panose="020F0502020204030204" pitchFamily="34" charset="0"/>
              <a:cs typeface="Minion Pro" panose="02040503050306020203" pitchFamily="18" charset="0"/>
            </a:endParaRPr>
          </a:p>
        </p:txBody>
      </p:sp>
      <p:sp>
        <p:nvSpPr>
          <p:cNvPr id="16" name="TextBox 15">
            <a:extLst>
              <a:ext uri="{FF2B5EF4-FFF2-40B4-BE49-F238E27FC236}">
                <a16:creationId xmlns:a16="http://schemas.microsoft.com/office/drawing/2014/main" id="{008352F2-E060-0BFD-16E0-226CE9E8748F}"/>
              </a:ext>
            </a:extLst>
          </p:cNvPr>
          <p:cNvSpPr txBox="1"/>
          <p:nvPr/>
        </p:nvSpPr>
        <p:spPr>
          <a:xfrm>
            <a:off x="889529" y="1449129"/>
            <a:ext cx="3889299" cy="323759"/>
          </a:xfrm>
          <a:prstGeom prst="rect">
            <a:avLst/>
          </a:prstGeom>
          <a:noFill/>
          <a:ln>
            <a:solidFill>
              <a:schemeClr val="accent2">
                <a:lumMod val="50000"/>
              </a:schemeClr>
            </a:solidFill>
          </a:ln>
        </p:spPr>
        <p:txBody>
          <a:bodyPr wrap="square"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50" normalizeH="0" baseline="0" noProof="0" dirty="0">
                <a:ln>
                  <a:noFill/>
                </a:ln>
                <a:solidFill>
                  <a:srgbClr val="2D3193"/>
                </a:solidFill>
                <a:effectLst/>
                <a:uLnTx/>
                <a:uFillTx/>
                <a:latin typeface="Gill Sans MT" panose="020B0502020104020203"/>
                <a:ea typeface="+mn-ea"/>
                <a:cs typeface="+mn-cs"/>
                <a:hlinkClick r:id="rId4">
                  <a:extLst>
                    <a:ext uri="{A12FA001-AC4F-418D-AE19-62706E023703}">
                      <ahyp:hlinkClr xmlns:ahyp="http://schemas.microsoft.com/office/drawing/2018/hyperlinkcolor" val="tx"/>
                    </a:ext>
                  </a:extLst>
                </a:hlinkClick>
              </a:rPr>
              <a:t>Click here</a:t>
            </a:r>
            <a:r>
              <a:rPr kumimoji="0" lang="en-US" sz="1200" b="1" i="0" u="none" strike="noStrike" kern="1200" cap="none" spc="-50" normalizeH="0" baseline="0" noProof="0" dirty="0">
                <a:ln>
                  <a:noFill/>
                </a:ln>
                <a:solidFill>
                  <a:srgbClr val="2D3193"/>
                </a:solidFill>
                <a:effectLst/>
                <a:uLnTx/>
                <a:uFillTx/>
                <a:latin typeface="Gill Sans MT" panose="020B0502020104020203"/>
                <a:ea typeface="+mn-ea"/>
                <a:cs typeface="+mn-cs"/>
              </a:rPr>
              <a:t> </a:t>
            </a:r>
            <a:r>
              <a:rPr kumimoji="0" lang="en-US" sz="1200" b="1" i="0" u="none" strike="noStrike" kern="1200" cap="none" spc="-50" normalizeH="0" baseline="0" noProof="0" dirty="0">
                <a:ln>
                  <a:noFill/>
                </a:ln>
                <a:solidFill>
                  <a:prstClr val="black"/>
                </a:solidFill>
                <a:effectLst/>
                <a:uLnTx/>
                <a:uFillTx/>
                <a:latin typeface="Gill Sans MT" panose="020B0502020104020203"/>
                <a:ea typeface="+mn-ea"/>
                <a:cs typeface="+mn-cs"/>
              </a:rPr>
              <a:t>to watch a video about Open Enrollment.</a:t>
            </a:r>
            <a:endParaRPr kumimoji="0" lang="en-US" sz="1800" b="1" i="0" u="none" strike="noStrike" kern="1200" cap="none" spc="-50" normalizeH="0" baseline="0" noProof="0" dirty="0">
              <a:ln>
                <a:noFill/>
              </a:ln>
              <a:solidFill>
                <a:prstClr val="black"/>
              </a:solidFill>
              <a:effectLst/>
              <a:uLnTx/>
              <a:uFillTx/>
              <a:latin typeface="Gill Sans MT" panose="020B0502020104020203"/>
              <a:ea typeface="+mn-ea"/>
              <a:cs typeface="+mn-cs"/>
              <a:hlinkClick r:id="rId4"/>
            </a:endParaRPr>
          </a:p>
        </p:txBody>
      </p:sp>
      <p:sp>
        <p:nvSpPr>
          <p:cNvPr id="12" name="TextBox 11">
            <a:extLst>
              <a:ext uri="{FF2B5EF4-FFF2-40B4-BE49-F238E27FC236}">
                <a16:creationId xmlns:a16="http://schemas.microsoft.com/office/drawing/2014/main" id="{D3D53427-2FA0-FED7-AF9B-B8200A1824A1}"/>
              </a:ext>
            </a:extLst>
          </p:cNvPr>
          <p:cNvSpPr txBox="1"/>
          <p:nvPr/>
        </p:nvSpPr>
        <p:spPr>
          <a:xfrm>
            <a:off x="889528" y="2739421"/>
            <a:ext cx="3889299" cy="323759"/>
          </a:xfrm>
          <a:prstGeom prst="rect">
            <a:avLst/>
          </a:prstGeom>
          <a:noFill/>
          <a:ln>
            <a:solidFill>
              <a:schemeClr val="accent2">
                <a:lumMod val="50000"/>
              </a:schemeClr>
            </a:solidFill>
          </a:ln>
        </p:spPr>
        <p:txBody>
          <a:bodyPr wrap="square" anchor="ctr" anchorCtr="0">
            <a:noAutofit/>
          </a:bodyPr>
          <a:lstStyle/>
          <a:p>
            <a:pPr marL="0" marR="0" lvl="0" indent="0" algn="ctr" defTabSz="457200" rtl="0" eaLnBrk="1" fontAlgn="auto" latinLnBrk="0" hangingPunct="1">
              <a:lnSpc>
                <a:spcPct val="120000"/>
              </a:lnSpc>
              <a:spcBef>
                <a:spcPts val="0"/>
              </a:spcBef>
              <a:spcAft>
                <a:spcPts val="0"/>
              </a:spcAft>
              <a:buClrTx/>
              <a:buSzTx/>
              <a:buFontTx/>
              <a:buNone/>
              <a:tabLst/>
              <a:defRPr/>
            </a:pPr>
            <a:r>
              <a:rPr kumimoji="0" lang="en-US" sz="1200" b="1" i="0" u="sng" strike="noStrike" kern="1200" cap="none" spc="0" normalizeH="0" baseline="0" noProof="0" dirty="0">
                <a:ln>
                  <a:noFill/>
                </a:ln>
                <a:solidFill>
                  <a:srgbClr val="2D3193"/>
                </a:solidFill>
                <a:effectLst/>
                <a:uLnTx/>
                <a:uFillTx/>
                <a:latin typeface="Gill Sans MT" panose="020B0502020104020203" pitchFamily="34" charset="0"/>
                <a:ea typeface="Calibri" panose="020F0502020204030204" pitchFamily="34" charset="0"/>
                <a:cs typeface="Proxima Nova A Semibold" panose="02000506030000020004" pitchFamily="50" charset="0"/>
                <a:hlinkClick r:id="rId5">
                  <a:extLst>
                    <a:ext uri="{A12FA001-AC4F-418D-AE19-62706E023703}">
                      <ahyp:hlinkClr xmlns:ahyp="http://schemas.microsoft.com/office/drawing/2018/hyperlinkcolor" val="tx"/>
                    </a:ext>
                  </a:extLst>
                </a:hlinkClick>
              </a:rPr>
              <a:t>Click here</a:t>
            </a:r>
            <a:r>
              <a:rPr kumimoji="0" lang="en-US" sz="1200" b="1" i="0" u="none" strike="noStrike" kern="1200" cap="none" spc="0" normalizeH="0" baseline="0" noProof="0" dirty="0">
                <a:ln>
                  <a:noFill/>
                </a:ln>
                <a:solidFill>
                  <a:srgbClr val="2D3193"/>
                </a:solidFill>
                <a:effectLst/>
                <a:uLnTx/>
                <a:uFillTx/>
                <a:latin typeface="Gill Sans MT" panose="020B0502020104020203" pitchFamily="34" charset="0"/>
                <a:ea typeface="Calibri" panose="020F0502020204030204" pitchFamily="34" charset="0"/>
                <a:cs typeface="Proxima Nova A Semibold" panose="02000506030000020004" pitchFamily="50" charset="0"/>
              </a:rPr>
              <a:t> </a:t>
            </a:r>
            <a:r>
              <a:rPr kumimoji="0" lang="en-US" sz="1200" b="1" i="0" u="none" strike="noStrike" kern="1200" cap="none" spc="0" normalizeH="0" baseline="0" noProof="0" dirty="0">
                <a:ln>
                  <a:noFill/>
                </a:ln>
                <a:solidFill>
                  <a:srgbClr val="000000"/>
                </a:solidFill>
                <a:effectLst/>
                <a:uLnTx/>
                <a:uFillTx/>
                <a:latin typeface="Gill Sans MT" panose="020B0502020104020203" pitchFamily="34" charset="0"/>
                <a:ea typeface="Calibri" panose="020F0502020204030204" pitchFamily="34" charset="0"/>
                <a:cs typeface="Proxima Nova" panose="02000506030000020004" pitchFamily="50" charset="0"/>
              </a:rPr>
              <a:t>to watch a video about QLEs.</a:t>
            </a:r>
            <a:endParaRPr kumimoji="0" lang="en-US" sz="1200" b="0" i="0" u="none" strike="noStrike" kern="1200" cap="none" spc="0" normalizeH="0" baseline="0" noProof="0" dirty="0">
              <a:ln>
                <a:noFill/>
              </a:ln>
              <a:solidFill>
                <a:srgbClr val="000000"/>
              </a:solidFill>
              <a:effectLst/>
              <a:uLnTx/>
              <a:uFillTx/>
              <a:latin typeface="Minion Pro" panose="02040503050306020203" pitchFamily="18" charset="0"/>
              <a:ea typeface="Calibri" panose="020F0502020204030204" pitchFamily="34" charset="0"/>
              <a:cs typeface="Minion Pro" panose="02040503050306020203" pitchFamily="18" charset="0"/>
            </a:endParaRPr>
          </a:p>
        </p:txBody>
      </p:sp>
      <p:sp>
        <p:nvSpPr>
          <p:cNvPr id="18" name="TextBox 17">
            <a:extLst>
              <a:ext uri="{FF2B5EF4-FFF2-40B4-BE49-F238E27FC236}">
                <a16:creationId xmlns:a16="http://schemas.microsoft.com/office/drawing/2014/main" id="{C5782EB2-9169-7C13-E00B-11FFC7AF2552}"/>
              </a:ext>
            </a:extLst>
          </p:cNvPr>
          <p:cNvSpPr txBox="1"/>
          <p:nvPr/>
        </p:nvSpPr>
        <p:spPr>
          <a:xfrm>
            <a:off x="889528" y="3309756"/>
            <a:ext cx="3889299" cy="323759"/>
          </a:xfrm>
          <a:prstGeom prst="rect">
            <a:avLst/>
          </a:prstGeom>
          <a:noFill/>
          <a:ln>
            <a:solidFill>
              <a:schemeClr val="accent2">
                <a:lumMod val="50000"/>
              </a:schemeClr>
            </a:solidFill>
          </a:ln>
        </p:spPr>
        <p:txBody>
          <a:bodyPr wrap="square"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0" normalizeH="0" baseline="0" noProof="0" dirty="0">
                <a:ln>
                  <a:noFill/>
                </a:ln>
                <a:solidFill>
                  <a:srgbClr val="2D3193"/>
                </a:solidFill>
                <a:effectLst/>
                <a:uLnTx/>
                <a:uFillTx/>
                <a:latin typeface="Gill Sans MT" panose="020B0502020104020203" pitchFamily="34" charset="0"/>
                <a:ea typeface="Calibri" panose="020F0502020204030204" pitchFamily="34" charset="0"/>
                <a:cs typeface="Proxima Nova A Semibold" panose="02000506030000020004" pitchFamily="50" charset="0"/>
                <a:hlinkClick r:id="rId6">
                  <a:extLst>
                    <a:ext uri="{A12FA001-AC4F-418D-AE19-62706E023703}">
                      <ahyp:hlinkClr xmlns:ahyp="http://schemas.microsoft.com/office/drawing/2018/hyperlinkcolor" val="tx"/>
                    </a:ext>
                  </a:extLst>
                </a:hlinkClick>
              </a:rPr>
              <a:t>Click here</a:t>
            </a:r>
            <a:r>
              <a:rPr kumimoji="0" lang="en-US" sz="1200" b="1" i="0" u="none" strike="noStrike" kern="1200" cap="none" spc="0" normalizeH="0" baseline="0" noProof="0" dirty="0">
                <a:ln>
                  <a:noFill/>
                </a:ln>
                <a:solidFill>
                  <a:srgbClr val="2D3193"/>
                </a:solidFill>
                <a:effectLst/>
                <a:uLnTx/>
                <a:uFillTx/>
                <a:latin typeface="Gill Sans MT" panose="020B0502020104020203" pitchFamily="34" charset="0"/>
                <a:ea typeface="Calibri" panose="020F0502020204030204" pitchFamily="34" charset="0"/>
                <a:cs typeface="Proxima Nova A Semibold" panose="02000506030000020004" pitchFamily="50" charset="0"/>
              </a:rPr>
              <a:t> </a:t>
            </a:r>
            <a:r>
              <a:rPr kumimoji="0" lang="en-US" sz="1200" b="1" i="0" u="none" strike="noStrike" kern="1200" cap="none" spc="0" normalizeH="0" baseline="0" noProof="0" dirty="0">
                <a:ln>
                  <a:noFill/>
                </a:ln>
                <a:solidFill>
                  <a:srgbClr val="000000"/>
                </a:solidFill>
                <a:effectLst/>
                <a:uLnTx/>
                <a:uFillTx/>
                <a:latin typeface="Gill Sans MT" panose="020B0502020104020203" pitchFamily="34" charset="0"/>
                <a:ea typeface="Calibri" panose="020F0502020204030204" pitchFamily="34" charset="0"/>
                <a:cs typeface="Proxima Nova" panose="02000506030000020004" pitchFamily="50" charset="0"/>
              </a:rPr>
              <a:t>to watch a video about preventive care.</a:t>
            </a:r>
            <a:endParaRPr kumimoji="0" lang="en-US" sz="1200" b="0" i="0" u="none" strike="noStrike" kern="1200" cap="none" spc="0" normalizeH="0" baseline="0" noProof="0" dirty="0">
              <a:ln>
                <a:noFill/>
              </a:ln>
              <a:solidFill>
                <a:srgbClr val="000000"/>
              </a:solidFill>
              <a:effectLst/>
              <a:uLnTx/>
              <a:uFillTx/>
              <a:latin typeface="Minion Pro" panose="02040503050306020203" pitchFamily="18" charset="0"/>
              <a:ea typeface="Calibri" panose="020F0502020204030204" pitchFamily="34" charset="0"/>
              <a:cs typeface="Minion Pro" panose="02040503050306020203" pitchFamily="18" charset="0"/>
            </a:endParaRPr>
          </a:p>
        </p:txBody>
      </p:sp>
      <p:sp>
        <p:nvSpPr>
          <p:cNvPr id="25" name="TextBox 24">
            <a:extLst>
              <a:ext uri="{FF2B5EF4-FFF2-40B4-BE49-F238E27FC236}">
                <a16:creationId xmlns:a16="http://schemas.microsoft.com/office/drawing/2014/main" id="{D1A95631-FD43-3C2C-E04B-AF2166FF0358}"/>
              </a:ext>
            </a:extLst>
          </p:cNvPr>
          <p:cNvSpPr txBox="1"/>
          <p:nvPr/>
        </p:nvSpPr>
        <p:spPr>
          <a:xfrm>
            <a:off x="889527" y="3886200"/>
            <a:ext cx="3889300" cy="456358"/>
          </a:xfrm>
          <a:prstGeom prst="rect">
            <a:avLst/>
          </a:prstGeom>
          <a:noFill/>
          <a:ln>
            <a:solidFill>
              <a:schemeClr val="accent2">
                <a:lumMod val="50000"/>
              </a:schemeClr>
            </a:solidFill>
          </a:ln>
        </p:spPr>
        <p:txBody>
          <a:bodyPr wrap="square" anchor="ctr" anchorCtr="0">
            <a:noAutofit/>
          </a:bodyPr>
          <a:lstStyle/>
          <a:p>
            <a:pPr marL="0" marR="0" lvl="0" indent="0" algn="ctr" defTabSz="457200" rtl="0" eaLnBrk="1" fontAlgn="auto" latinLnBrk="0" hangingPunct="1">
              <a:lnSpc>
                <a:spcPct val="120000"/>
              </a:lnSpc>
              <a:spcBef>
                <a:spcPts val="0"/>
              </a:spcBef>
              <a:spcAft>
                <a:spcPts val="0"/>
              </a:spcAft>
              <a:buClrTx/>
              <a:buSzTx/>
              <a:buFontTx/>
              <a:buNone/>
              <a:tabLst/>
              <a:defRPr/>
            </a:pPr>
            <a:r>
              <a:rPr kumimoji="0" lang="en-US" sz="1200" b="1" i="0" u="sng" strike="noStrike" kern="1200" cap="none" spc="0" normalizeH="0" baseline="0" noProof="0" dirty="0">
                <a:ln>
                  <a:noFill/>
                </a:ln>
                <a:solidFill>
                  <a:srgbClr val="2D3193"/>
                </a:solidFill>
                <a:effectLst/>
                <a:uLnTx/>
                <a:uFillTx/>
                <a:latin typeface="Gill Sans MT" panose="020B0502020104020203" pitchFamily="34" charset="0"/>
                <a:ea typeface="Calibri" panose="020F0502020204030204" pitchFamily="34" charset="0"/>
                <a:cs typeface="Proxima Nova A Semibold" panose="02000506030000020004" pitchFamily="50" charset="0"/>
                <a:hlinkClick r:id="rId7">
                  <a:extLst>
                    <a:ext uri="{A12FA001-AC4F-418D-AE19-62706E023703}">
                      <ahyp:hlinkClr xmlns:ahyp="http://schemas.microsoft.com/office/drawing/2018/hyperlinkcolor" val="tx"/>
                    </a:ext>
                  </a:extLst>
                </a:hlinkClick>
              </a:rPr>
              <a:t>Click here</a:t>
            </a:r>
            <a:r>
              <a:rPr kumimoji="0" lang="en-US" sz="1200" b="1" i="0" u="none" strike="noStrike" kern="1200" cap="none" spc="0" normalizeH="0" baseline="0" noProof="0" dirty="0">
                <a:ln>
                  <a:noFill/>
                </a:ln>
                <a:solidFill>
                  <a:srgbClr val="2D3193"/>
                </a:solidFill>
                <a:effectLst/>
                <a:uLnTx/>
                <a:uFillTx/>
                <a:latin typeface="Gill Sans MT" panose="020B0502020104020203" pitchFamily="34" charset="0"/>
                <a:ea typeface="Calibri" panose="020F0502020204030204" pitchFamily="34" charset="0"/>
                <a:cs typeface="Proxima Nova" panose="02000506030000020004" pitchFamily="50" charset="0"/>
              </a:rPr>
              <a:t> </a:t>
            </a:r>
            <a:r>
              <a:rPr kumimoji="0" lang="en-US" sz="1200" b="1" i="0" u="none" strike="noStrike" kern="1200" cap="none" spc="0" normalizeH="0" baseline="0" noProof="0" dirty="0">
                <a:ln>
                  <a:noFill/>
                </a:ln>
                <a:solidFill>
                  <a:srgbClr val="000000"/>
                </a:solidFill>
                <a:effectLst/>
                <a:uLnTx/>
                <a:uFillTx/>
                <a:latin typeface="Gill Sans MT" panose="020B0502020104020203" pitchFamily="34" charset="0"/>
                <a:ea typeface="Calibri" panose="020F0502020204030204" pitchFamily="34" charset="0"/>
                <a:cs typeface="Proxima Nova" panose="02000506030000020004" pitchFamily="50" charset="0"/>
              </a:rPr>
              <a:t>to watch a video about prescription drug coverage.</a:t>
            </a:r>
            <a:endParaRPr kumimoji="0" lang="en-US" sz="1200" b="0" i="0" u="none" strike="noStrike" kern="1200" cap="none" spc="0" normalizeH="0" baseline="0" noProof="0" dirty="0">
              <a:ln>
                <a:noFill/>
              </a:ln>
              <a:solidFill>
                <a:srgbClr val="000000"/>
              </a:solidFill>
              <a:effectLst/>
              <a:uLnTx/>
              <a:uFillTx/>
              <a:latin typeface="Minion Pro" panose="02040503050306020203" pitchFamily="18" charset="0"/>
              <a:ea typeface="Calibri" panose="020F0502020204030204" pitchFamily="34" charset="0"/>
              <a:cs typeface="Minion Pro" panose="02040503050306020203" pitchFamily="18" charset="0"/>
            </a:endParaRPr>
          </a:p>
        </p:txBody>
      </p:sp>
      <p:sp>
        <p:nvSpPr>
          <p:cNvPr id="30" name="TextBox 29">
            <a:extLst>
              <a:ext uri="{FF2B5EF4-FFF2-40B4-BE49-F238E27FC236}">
                <a16:creationId xmlns:a16="http://schemas.microsoft.com/office/drawing/2014/main" id="{6B337EAD-F8CB-8C51-1C7F-1F9EC6CBFE66}"/>
              </a:ext>
            </a:extLst>
          </p:cNvPr>
          <p:cNvSpPr txBox="1"/>
          <p:nvPr/>
        </p:nvSpPr>
        <p:spPr>
          <a:xfrm>
            <a:off x="889528" y="4595645"/>
            <a:ext cx="3889299" cy="323759"/>
          </a:xfrm>
          <a:prstGeom prst="rect">
            <a:avLst/>
          </a:prstGeom>
          <a:noFill/>
          <a:ln>
            <a:solidFill>
              <a:schemeClr val="accent2">
                <a:lumMod val="50000"/>
              </a:schemeClr>
            </a:solidFill>
          </a:ln>
        </p:spPr>
        <p:txBody>
          <a:bodyPr wrap="square" anchor="ctr" anchorCtr="0">
            <a:noAutofit/>
          </a:bodyPr>
          <a:lstStyle/>
          <a:p>
            <a:pPr marL="0" marR="0" lvl="0" indent="0" algn="ctr" defTabSz="457200" rtl="0" eaLnBrk="1" fontAlgn="auto" latinLnBrk="0" hangingPunct="1">
              <a:lnSpc>
                <a:spcPct val="120000"/>
              </a:lnSpc>
              <a:spcBef>
                <a:spcPts val="0"/>
              </a:spcBef>
              <a:spcAft>
                <a:spcPts val="0"/>
              </a:spcAft>
              <a:buClrTx/>
              <a:buSzTx/>
              <a:buFontTx/>
              <a:buNone/>
              <a:tabLst/>
              <a:defRPr/>
            </a:pPr>
            <a:r>
              <a:rPr kumimoji="0" lang="en-US" sz="1200" b="1" i="0" u="sng" strike="noStrike" kern="1200" cap="none" spc="0" normalizeH="0" baseline="0" noProof="0" dirty="0">
                <a:ln>
                  <a:noFill/>
                </a:ln>
                <a:solidFill>
                  <a:srgbClr val="2D3193"/>
                </a:solidFill>
                <a:effectLst/>
                <a:uLnTx/>
                <a:uFillTx/>
                <a:latin typeface="Gill Sans MT" panose="020B0502020104020203" pitchFamily="34" charset="0"/>
                <a:ea typeface="Calibri" panose="020F0502020204030204" pitchFamily="34" charset="0"/>
                <a:cs typeface="Proxima Nova A Semibold" panose="02000506030000020004" pitchFamily="50" charset="0"/>
                <a:hlinkClick r:id="rId8">
                  <a:extLst>
                    <a:ext uri="{A12FA001-AC4F-418D-AE19-62706E023703}">
                      <ahyp:hlinkClr xmlns:ahyp="http://schemas.microsoft.com/office/drawing/2018/hyperlinkcolor" val="tx"/>
                    </a:ext>
                  </a:extLst>
                </a:hlinkClick>
              </a:rPr>
              <a:t>Click here</a:t>
            </a:r>
            <a:r>
              <a:rPr kumimoji="0" lang="en-US" sz="1200" b="1" i="0" u="none" strike="noStrike" kern="1200" cap="none" spc="0" normalizeH="0" baseline="0" noProof="0" dirty="0">
                <a:ln>
                  <a:noFill/>
                </a:ln>
                <a:solidFill>
                  <a:srgbClr val="2D3193"/>
                </a:solidFill>
                <a:effectLst/>
                <a:uLnTx/>
                <a:uFillTx/>
                <a:latin typeface="Gill Sans MT" panose="020B0502020104020203" pitchFamily="34" charset="0"/>
                <a:ea typeface="Calibri" panose="020F0502020204030204" pitchFamily="34" charset="0"/>
                <a:cs typeface="Proxima Nova A Semibold" panose="02000506030000020004" pitchFamily="50" charset="0"/>
              </a:rPr>
              <a:t> </a:t>
            </a:r>
            <a:r>
              <a:rPr kumimoji="0" lang="en-US" sz="1200" b="1" i="0" u="none" strike="noStrike" kern="1200" cap="none" spc="0" normalizeH="0" baseline="0" noProof="0" dirty="0">
                <a:ln>
                  <a:noFill/>
                </a:ln>
                <a:solidFill>
                  <a:srgbClr val="000000"/>
                </a:solidFill>
                <a:effectLst/>
                <a:uLnTx/>
                <a:uFillTx/>
                <a:latin typeface="Gill Sans MT" panose="020B0502020104020203" pitchFamily="34" charset="0"/>
                <a:ea typeface="Calibri" panose="020F0502020204030204" pitchFamily="34" charset="0"/>
                <a:cs typeface="Proxima Nova" panose="02000506030000020004" pitchFamily="50" charset="0"/>
              </a:rPr>
              <a:t>to watch a video about HSA limits</a:t>
            </a:r>
            <a:endParaRPr kumimoji="0" lang="en-US" sz="1200" b="0" i="0" u="none" strike="noStrike" kern="1200" cap="none" spc="0" normalizeH="0" baseline="0" noProof="0" dirty="0">
              <a:ln>
                <a:noFill/>
              </a:ln>
              <a:solidFill>
                <a:srgbClr val="000000"/>
              </a:solidFill>
              <a:effectLst/>
              <a:uLnTx/>
              <a:uFillTx/>
              <a:latin typeface="Minion Pro" panose="02040503050306020203" pitchFamily="18" charset="0"/>
              <a:ea typeface="Calibri" panose="020F0502020204030204" pitchFamily="34" charset="0"/>
              <a:cs typeface="Minion Pro" panose="02040503050306020203" pitchFamily="18" charset="0"/>
            </a:endParaRPr>
          </a:p>
        </p:txBody>
      </p:sp>
      <p:sp>
        <p:nvSpPr>
          <p:cNvPr id="33" name="TextBox 32">
            <a:extLst>
              <a:ext uri="{FF2B5EF4-FFF2-40B4-BE49-F238E27FC236}">
                <a16:creationId xmlns:a16="http://schemas.microsoft.com/office/drawing/2014/main" id="{36FF0BD9-8138-7046-4CD4-E443E09A3BA9}"/>
              </a:ext>
            </a:extLst>
          </p:cNvPr>
          <p:cNvSpPr txBox="1"/>
          <p:nvPr/>
        </p:nvSpPr>
        <p:spPr>
          <a:xfrm>
            <a:off x="889528" y="5191610"/>
            <a:ext cx="3889299" cy="388521"/>
          </a:xfrm>
          <a:prstGeom prst="rect">
            <a:avLst/>
          </a:prstGeom>
          <a:noFill/>
          <a:ln>
            <a:solidFill>
              <a:schemeClr val="accent2">
                <a:lumMod val="50000"/>
              </a:schemeClr>
            </a:solidFill>
          </a:ln>
        </p:spPr>
        <p:txBody>
          <a:bodyPr wrap="square"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0" normalizeH="0" baseline="0" noProof="0" dirty="0">
                <a:ln>
                  <a:noFill/>
                </a:ln>
                <a:solidFill>
                  <a:srgbClr val="2D3193"/>
                </a:solidFill>
                <a:effectLst/>
                <a:uLnTx/>
                <a:uFillTx/>
                <a:latin typeface="Gill Sans MT" panose="020B0502020104020203" pitchFamily="34" charset="0"/>
                <a:ea typeface="Calibri" panose="020F0502020204030204" pitchFamily="34" charset="0"/>
                <a:cs typeface="Proxima Nova A Semibold" panose="02000506030000020004" pitchFamily="50" charset="0"/>
                <a:hlinkClick r:id="rId9">
                  <a:extLst>
                    <a:ext uri="{A12FA001-AC4F-418D-AE19-62706E023703}">
                      <ahyp:hlinkClr xmlns:ahyp="http://schemas.microsoft.com/office/drawing/2018/hyperlinkcolor" val="tx"/>
                    </a:ext>
                  </a:extLst>
                </a:hlinkClick>
              </a:rPr>
              <a:t>Click here</a:t>
            </a:r>
            <a:r>
              <a:rPr kumimoji="0" lang="en-US" sz="1200" b="1" i="0" u="none" strike="noStrike" kern="1200" cap="none" spc="0" normalizeH="0" baseline="0" noProof="0" dirty="0">
                <a:ln>
                  <a:noFill/>
                </a:ln>
                <a:solidFill>
                  <a:srgbClr val="2D3193"/>
                </a:solidFill>
                <a:effectLst/>
                <a:uLnTx/>
                <a:uFillTx/>
                <a:latin typeface="Gill Sans MT" panose="020B0502020104020203" pitchFamily="34" charset="0"/>
                <a:ea typeface="Calibri" panose="020F0502020204030204" pitchFamily="34" charset="0"/>
                <a:cs typeface="Proxima Nova A Semibold" panose="02000506030000020004" pitchFamily="50" charset="0"/>
              </a:rPr>
              <a:t> </a:t>
            </a:r>
            <a:r>
              <a:rPr kumimoji="0" lang="en-US" sz="1200" b="1" i="0" u="none" strike="noStrike" kern="1200" cap="none" spc="0" normalizeH="0" baseline="0" noProof="0" dirty="0">
                <a:ln>
                  <a:noFill/>
                </a:ln>
                <a:solidFill>
                  <a:srgbClr val="000000"/>
                </a:solidFill>
                <a:effectLst/>
                <a:uLnTx/>
                <a:uFillTx/>
                <a:latin typeface="Gill Sans MT" panose="020B0502020104020203" pitchFamily="34" charset="0"/>
                <a:ea typeface="Calibri" panose="020F0502020204030204" pitchFamily="34" charset="0"/>
                <a:cs typeface="Proxima Nova" panose="02000506030000020004" pitchFamily="50" charset="0"/>
              </a:rPr>
              <a:t>to watch a video about how an HSA works.</a:t>
            </a:r>
            <a:endParaRPr kumimoji="0" lang="en-US" sz="1200" b="0" i="0" u="none" strike="noStrike" kern="1200" cap="none" spc="0" normalizeH="0" baseline="0" noProof="0" dirty="0">
              <a:ln>
                <a:noFill/>
              </a:ln>
              <a:solidFill>
                <a:srgbClr val="000000"/>
              </a:solidFill>
              <a:effectLst/>
              <a:uLnTx/>
              <a:uFillTx/>
              <a:latin typeface="Minion Pro" panose="02040503050306020203" pitchFamily="18" charset="0"/>
              <a:ea typeface="Calibri" panose="020F0502020204030204" pitchFamily="34" charset="0"/>
              <a:cs typeface="Minion Pro" panose="02040503050306020203" pitchFamily="18" charset="0"/>
            </a:endParaRPr>
          </a:p>
        </p:txBody>
      </p:sp>
      <p:sp>
        <p:nvSpPr>
          <p:cNvPr id="37" name="TextBox 36">
            <a:extLst>
              <a:ext uri="{FF2B5EF4-FFF2-40B4-BE49-F238E27FC236}">
                <a16:creationId xmlns:a16="http://schemas.microsoft.com/office/drawing/2014/main" id="{D38E5511-7D22-3820-B536-A0B59A9CE5F5}"/>
              </a:ext>
            </a:extLst>
          </p:cNvPr>
          <p:cNvSpPr txBox="1"/>
          <p:nvPr/>
        </p:nvSpPr>
        <p:spPr>
          <a:xfrm>
            <a:off x="5427073" y="1449129"/>
            <a:ext cx="3887347" cy="323759"/>
          </a:xfrm>
          <a:prstGeom prst="rect">
            <a:avLst/>
          </a:prstGeom>
          <a:noFill/>
          <a:ln>
            <a:solidFill>
              <a:schemeClr val="accent2">
                <a:lumMod val="50000"/>
              </a:schemeClr>
            </a:solidFill>
          </a:ln>
        </p:spPr>
        <p:txBody>
          <a:bodyPr wrap="square" anchor="ctr" anchorCtr="0">
            <a:noAutofit/>
          </a:bodyPr>
          <a:lstStyle/>
          <a:p>
            <a:pPr marL="0" marR="0" lvl="0" indent="0" algn="ctr" defTabSz="457200" rtl="0" eaLnBrk="1" fontAlgn="auto" latinLnBrk="0" hangingPunct="1">
              <a:lnSpc>
                <a:spcPct val="120000"/>
              </a:lnSpc>
              <a:spcBef>
                <a:spcPts val="0"/>
              </a:spcBef>
              <a:spcAft>
                <a:spcPts val="0"/>
              </a:spcAft>
              <a:buClrTx/>
              <a:buSzTx/>
              <a:buFontTx/>
              <a:buNone/>
              <a:tabLst/>
              <a:defRPr/>
            </a:pPr>
            <a:r>
              <a:rPr kumimoji="0" lang="en-US" sz="1200" b="1" i="0" u="sng" strike="noStrike" kern="1200" cap="none" spc="-20" normalizeH="0" baseline="0" noProof="0" dirty="0">
                <a:ln>
                  <a:noFill/>
                </a:ln>
                <a:solidFill>
                  <a:srgbClr val="2D3193"/>
                </a:solidFill>
                <a:effectLst/>
                <a:uLnTx/>
                <a:uFillTx/>
                <a:latin typeface="Gill Sans MT" panose="020B0502020104020203" pitchFamily="34" charset="0"/>
                <a:ea typeface="Calibri" panose="020F0502020204030204" pitchFamily="34" charset="0"/>
                <a:cs typeface="Proxima Nova A Semibold" panose="02000506030000020004" pitchFamily="50" charset="0"/>
                <a:hlinkClick r:id="rId10">
                  <a:extLst>
                    <a:ext uri="{A12FA001-AC4F-418D-AE19-62706E023703}">
                      <ahyp:hlinkClr xmlns:ahyp="http://schemas.microsoft.com/office/drawing/2018/hyperlinkcolor" val="tx"/>
                    </a:ext>
                  </a:extLst>
                </a:hlinkClick>
              </a:rPr>
              <a:t>Click here</a:t>
            </a:r>
            <a:r>
              <a:rPr kumimoji="0" lang="en-US" sz="1200" b="1" i="0" u="none" strike="noStrike" kern="1200" cap="none" spc="-20" normalizeH="0" baseline="0" noProof="0" dirty="0">
                <a:ln>
                  <a:noFill/>
                </a:ln>
                <a:solidFill>
                  <a:srgbClr val="2D3193"/>
                </a:solidFill>
                <a:effectLst/>
                <a:uLnTx/>
                <a:uFillTx/>
                <a:latin typeface="Gill Sans MT" panose="020B0502020104020203" pitchFamily="34" charset="0"/>
                <a:ea typeface="Calibri" panose="020F0502020204030204" pitchFamily="34" charset="0"/>
                <a:cs typeface="Proxima Nova A Semibold" panose="02000506030000020004" pitchFamily="50" charset="0"/>
                <a:hlinkClick r:id="rId10">
                  <a:extLst>
                    <a:ext uri="{A12FA001-AC4F-418D-AE19-62706E023703}">
                      <ahyp:hlinkClr xmlns:ahyp="http://schemas.microsoft.com/office/drawing/2018/hyperlinkcolor" val="tx"/>
                    </a:ext>
                  </a:extLst>
                </a:hlinkClick>
              </a:rPr>
              <a:t> </a:t>
            </a:r>
            <a:r>
              <a:rPr kumimoji="0" lang="en-US" sz="1200" b="1" i="0" u="none" strike="noStrike" kern="1200" cap="none" spc="-20" normalizeH="0" baseline="0" noProof="0" dirty="0">
                <a:ln>
                  <a:noFill/>
                </a:ln>
                <a:solidFill>
                  <a:srgbClr val="000000"/>
                </a:solidFill>
                <a:effectLst/>
                <a:uLnTx/>
                <a:uFillTx/>
                <a:latin typeface="Gill Sans MT" panose="020B0502020104020203" pitchFamily="34" charset="0"/>
                <a:ea typeface="Calibri" panose="020F0502020204030204" pitchFamily="34" charset="0"/>
                <a:cs typeface="Proxima Nova" panose="02000506030000020004" pitchFamily="50" charset="0"/>
              </a:rPr>
              <a:t>to watch a video about how an FSA works.</a:t>
            </a:r>
            <a:endParaRPr kumimoji="0" lang="en-US" sz="1200" b="0" i="0" u="none" strike="noStrike" kern="1200" cap="none" spc="-20" normalizeH="0" baseline="0" noProof="0" dirty="0">
              <a:ln>
                <a:noFill/>
              </a:ln>
              <a:solidFill>
                <a:srgbClr val="000000"/>
              </a:solidFill>
              <a:effectLst/>
              <a:uLnTx/>
              <a:uFillTx/>
              <a:latin typeface="Minion Pro" panose="02040503050306020203" pitchFamily="18" charset="0"/>
              <a:ea typeface="Calibri" panose="020F0502020204030204" pitchFamily="34" charset="0"/>
              <a:cs typeface="Minion Pro" panose="02040503050306020203" pitchFamily="18" charset="0"/>
            </a:endParaRPr>
          </a:p>
        </p:txBody>
      </p:sp>
      <p:sp>
        <p:nvSpPr>
          <p:cNvPr id="41" name="TextBox 40">
            <a:extLst>
              <a:ext uri="{FF2B5EF4-FFF2-40B4-BE49-F238E27FC236}">
                <a16:creationId xmlns:a16="http://schemas.microsoft.com/office/drawing/2014/main" id="{17B22661-F06D-E92B-D2D2-7004AB504723}"/>
              </a:ext>
            </a:extLst>
          </p:cNvPr>
          <p:cNvSpPr txBox="1"/>
          <p:nvPr/>
        </p:nvSpPr>
        <p:spPr>
          <a:xfrm>
            <a:off x="889528" y="5780360"/>
            <a:ext cx="3889299" cy="492170"/>
          </a:xfrm>
          <a:prstGeom prst="rect">
            <a:avLst/>
          </a:prstGeom>
          <a:noFill/>
          <a:ln>
            <a:solidFill>
              <a:schemeClr val="accent2">
                <a:lumMod val="50000"/>
              </a:schemeClr>
            </a:solidFill>
          </a:ln>
        </p:spPr>
        <p:txBody>
          <a:bodyPr wrap="square"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0" normalizeH="0" baseline="0" noProof="0" dirty="0">
                <a:ln>
                  <a:noFill/>
                </a:ln>
                <a:solidFill>
                  <a:srgbClr val="2D3193"/>
                </a:solidFill>
                <a:effectLst/>
                <a:uLnTx/>
                <a:uFillTx/>
                <a:latin typeface="Gill Sans MT" panose="020B0502020104020203" pitchFamily="34" charset="0"/>
                <a:ea typeface="Calibri" panose="020F0502020204030204" pitchFamily="34" charset="0"/>
                <a:cs typeface="Proxima Nova A Semibold" panose="02000506030000020004" pitchFamily="50" charset="0"/>
                <a:hlinkClick r:id="rId11">
                  <a:extLst>
                    <a:ext uri="{A12FA001-AC4F-418D-AE19-62706E023703}">
                      <ahyp:hlinkClr xmlns:ahyp="http://schemas.microsoft.com/office/drawing/2018/hyperlinkcolor" val="tx"/>
                    </a:ext>
                  </a:extLst>
                </a:hlinkClick>
              </a:rPr>
              <a:t>Click here</a:t>
            </a:r>
            <a:r>
              <a:rPr kumimoji="0" lang="en-US" sz="1200" b="1" i="0" u="none" strike="noStrike" kern="1200" cap="none" spc="0" normalizeH="0" baseline="0" noProof="0" dirty="0">
                <a:ln>
                  <a:noFill/>
                </a:ln>
                <a:solidFill>
                  <a:srgbClr val="2D3193"/>
                </a:solidFill>
                <a:effectLst/>
                <a:uLnTx/>
                <a:uFillTx/>
                <a:latin typeface="Gill Sans MT" panose="020B0502020104020203" pitchFamily="34" charset="0"/>
                <a:ea typeface="Calibri" panose="020F0502020204030204" pitchFamily="34" charset="0"/>
                <a:cs typeface="Proxima Nova A Semibold" panose="02000506030000020004" pitchFamily="50" charset="0"/>
              </a:rPr>
              <a:t> </a:t>
            </a:r>
            <a:r>
              <a:rPr kumimoji="0" lang="en-US" sz="1200" b="1" i="0" u="none" strike="noStrike" kern="1200" cap="none" spc="0" normalizeH="0" baseline="0" noProof="0" dirty="0">
                <a:ln>
                  <a:noFill/>
                </a:ln>
                <a:solidFill>
                  <a:srgbClr val="000000"/>
                </a:solidFill>
                <a:effectLst/>
                <a:uLnTx/>
                <a:uFillTx/>
                <a:latin typeface="Gill Sans MT" panose="020B0502020104020203" pitchFamily="34" charset="0"/>
                <a:ea typeface="Calibri" panose="020F0502020204030204" pitchFamily="34" charset="0"/>
                <a:cs typeface="Proxima Nova" panose="02000506030000020004" pitchFamily="50" charset="0"/>
              </a:rPr>
              <a:t>to watch a video comparing an HSA and an FSA.</a:t>
            </a:r>
            <a:endParaRPr kumimoji="0" lang="en-US" sz="1200" b="0" i="0" u="none" strike="noStrike" kern="1200" cap="none" spc="0" normalizeH="0" baseline="0" noProof="0" dirty="0">
              <a:ln>
                <a:noFill/>
              </a:ln>
              <a:solidFill>
                <a:srgbClr val="000000"/>
              </a:solidFill>
              <a:effectLst/>
              <a:uLnTx/>
              <a:uFillTx/>
              <a:latin typeface="Minion Pro" panose="02040503050306020203" pitchFamily="18" charset="0"/>
              <a:ea typeface="Calibri" panose="020F0502020204030204" pitchFamily="34" charset="0"/>
              <a:cs typeface="Minion Pro" panose="02040503050306020203" pitchFamily="18" charset="0"/>
            </a:endParaRPr>
          </a:p>
        </p:txBody>
      </p:sp>
      <p:sp>
        <p:nvSpPr>
          <p:cNvPr id="46" name="TextBox 45">
            <a:extLst>
              <a:ext uri="{FF2B5EF4-FFF2-40B4-BE49-F238E27FC236}">
                <a16:creationId xmlns:a16="http://schemas.microsoft.com/office/drawing/2014/main" id="{3BC5904D-1BF2-72B3-1FAA-544D28AD7C20}"/>
              </a:ext>
            </a:extLst>
          </p:cNvPr>
          <p:cNvSpPr txBox="1"/>
          <p:nvPr/>
        </p:nvSpPr>
        <p:spPr>
          <a:xfrm>
            <a:off x="5427073" y="2020717"/>
            <a:ext cx="3887347" cy="488467"/>
          </a:xfrm>
          <a:prstGeom prst="rect">
            <a:avLst/>
          </a:prstGeom>
          <a:noFill/>
          <a:ln>
            <a:solidFill>
              <a:schemeClr val="accent2">
                <a:lumMod val="50000"/>
              </a:schemeClr>
            </a:solidFill>
          </a:ln>
        </p:spPr>
        <p:txBody>
          <a:bodyPr wrap="square" lIns="45720" rIns="4572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0" normalizeH="0" baseline="0" noProof="0" dirty="0">
                <a:ln>
                  <a:noFill/>
                </a:ln>
                <a:solidFill>
                  <a:srgbClr val="2D3193"/>
                </a:solidFill>
                <a:effectLst/>
                <a:uLnTx/>
                <a:uFillTx/>
                <a:latin typeface="Gill Sans MT" panose="020B0502020104020203" pitchFamily="34" charset="0"/>
                <a:ea typeface="Calibri" panose="020F0502020204030204" pitchFamily="34" charset="0"/>
                <a:cs typeface="Proxima Nova A Semibold" panose="02000506030000020004" pitchFamily="50" charset="0"/>
                <a:hlinkClick r:id="rId12">
                  <a:extLst>
                    <a:ext uri="{A12FA001-AC4F-418D-AE19-62706E023703}">
                      <ahyp:hlinkClr xmlns:ahyp="http://schemas.microsoft.com/office/drawing/2018/hyperlinkcolor" val="tx"/>
                    </a:ext>
                  </a:extLst>
                </a:hlinkClick>
              </a:rPr>
              <a:t>Click here</a:t>
            </a:r>
            <a:r>
              <a:rPr kumimoji="0" lang="en-US" sz="1200" b="1" i="0" u="none" strike="noStrike" kern="1200" cap="none" spc="0" normalizeH="0" baseline="0" noProof="0" dirty="0">
                <a:ln>
                  <a:noFill/>
                </a:ln>
                <a:solidFill>
                  <a:srgbClr val="2D3193"/>
                </a:solidFill>
                <a:effectLst/>
                <a:uLnTx/>
                <a:uFillTx/>
                <a:latin typeface="Gill Sans MT" panose="020B0502020104020203" pitchFamily="34" charset="0"/>
                <a:ea typeface="Calibri" panose="020F0502020204030204" pitchFamily="34" charset="0"/>
                <a:cs typeface="Proxima Nova A Semibold" panose="02000506030000020004" pitchFamily="50" charset="0"/>
              </a:rPr>
              <a:t> </a:t>
            </a:r>
            <a:r>
              <a:rPr kumimoji="0" lang="en-US" sz="1200" b="1" i="0" u="none" strike="noStrike" kern="1200" cap="none" spc="0" normalizeH="0" baseline="0" noProof="0" dirty="0">
                <a:ln>
                  <a:noFill/>
                </a:ln>
                <a:solidFill>
                  <a:srgbClr val="000000"/>
                </a:solidFill>
                <a:effectLst/>
                <a:uLnTx/>
                <a:uFillTx/>
                <a:latin typeface="Gill Sans MT" panose="020B0502020104020203" pitchFamily="34" charset="0"/>
                <a:ea typeface="Calibri" panose="020F0502020204030204" pitchFamily="34" charset="0"/>
                <a:cs typeface="Proxima Nova" panose="02000506030000020004" pitchFamily="50" charset="0"/>
              </a:rPr>
              <a:t>to watch a video about how a retirement plan works.</a:t>
            </a:r>
            <a:endParaRPr kumimoji="0" lang="en-US" sz="1200" b="0" i="0" u="none" strike="noStrike" kern="1200" cap="none" spc="0" normalizeH="0" baseline="0" noProof="0" dirty="0">
              <a:ln>
                <a:noFill/>
              </a:ln>
              <a:solidFill>
                <a:srgbClr val="000000"/>
              </a:solidFill>
              <a:effectLst/>
              <a:uLnTx/>
              <a:uFillTx/>
              <a:latin typeface="Minion Pro" panose="02040503050306020203" pitchFamily="18" charset="0"/>
              <a:ea typeface="Calibri" panose="020F0502020204030204" pitchFamily="34" charset="0"/>
              <a:cs typeface="Minion Pro" panose="02040503050306020203" pitchFamily="18" charset="0"/>
            </a:endParaRPr>
          </a:p>
        </p:txBody>
      </p:sp>
      <p:sp>
        <p:nvSpPr>
          <p:cNvPr id="51" name="TextBox 50">
            <a:extLst>
              <a:ext uri="{FF2B5EF4-FFF2-40B4-BE49-F238E27FC236}">
                <a16:creationId xmlns:a16="http://schemas.microsoft.com/office/drawing/2014/main" id="{DCEEFB7F-7B8F-E4BE-E666-913E610078F0}"/>
              </a:ext>
            </a:extLst>
          </p:cNvPr>
          <p:cNvSpPr txBox="1"/>
          <p:nvPr/>
        </p:nvSpPr>
        <p:spPr>
          <a:xfrm>
            <a:off x="5427073" y="2698157"/>
            <a:ext cx="3933045" cy="478850"/>
          </a:xfrm>
          <a:prstGeom prst="rect">
            <a:avLst/>
          </a:prstGeom>
          <a:noFill/>
          <a:ln>
            <a:solidFill>
              <a:schemeClr val="accent2">
                <a:lumMod val="50000"/>
              </a:schemeClr>
            </a:solidFill>
          </a:ln>
        </p:spPr>
        <p:txBody>
          <a:bodyPr wrap="square"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0" normalizeH="0" baseline="0" noProof="0" dirty="0">
                <a:ln>
                  <a:noFill/>
                </a:ln>
                <a:solidFill>
                  <a:srgbClr val="2D3193"/>
                </a:solidFill>
                <a:effectLst/>
                <a:uLnTx/>
                <a:uFillTx/>
                <a:latin typeface="Gill Sans MT" panose="020B0502020104020203" pitchFamily="34" charset="0"/>
                <a:ea typeface="Calibri" panose="020F0502020204030204" pitchFamily="34" charset="0"/>
                <a:cs typeface="Proxima Nova A Semibold" panose="02000506030000020004" pitchFamily="50" charset="0"/>
                <a:hlinkClick r:id="rId13">
                  <a:extLst>
                    <a:ext uri="{A12FA001-AC4F-418D-AE19-62706E023703}">
                      <ahyp:hlinkClr xmlns:ahyp="http://schemas.microsoft.com/office/drawing/2018/hyperlinkcolor" val="tx"/>
                    </a:ext>
                  </a:extLst>
                </a:hlinkClick>
              </a:rPr>
              <a:t>Click here</a:t>
            </a:r>
            <a:r>
              <a:rPr kumimoji="0" lang="en-US" sz="1200" b="1" i="0" u="none" strike="noStrike" kern="1200" cap="none" spc="0" normalizeH="0" baseline="0" noProof="0" dirty="0">
                <a:ln>
                  <a:noFill/>
                </a:ln>
                <a:solidFill>
                  <a:srgbClr val="2D3193"/>
                </a:solidFill>
                <a:effectLst/>
                <a:uLnTx/>
                <a:uFillTx/>
                <a:latin typeface="Gill Sans MT" panose="020B0502020104020203" pitchFamily="34" charset="0"/>
                <a:ea typeface="Calibri" panose="020F0502020204030204" pitchFamily="34" charset="0"/>
                <a:cs typeface="Proxima Nova A Semibold" panose="02000506030000020004" pitchFamily="50" charset="0"/>
              </a:rPr>
              <a:t> </a:t>
            </a:r>
            <a:r>
              <a:rPr kumimoji="0" lang="en-US" sz="1200" b="1" i="0" u="none" strike="noStrike" kern="1200" cap="none" spc="0" normalizeH="0" baseline="0" noProof="0" dirty="0">
                <a:ln>
                  <a:noFill/>
                </a:ln>
                <a:solidFill>
                  <a:srgbClr val="000000"/>
                </a:solidFill>
                <a:effectLst/>
                <a:uLnTx/>
                <a:uFillTx/>
                <a:latin typeface="Gill Sans MT" panose="020B0502020104020203" pitchFamily="34" charset="0"/>
                <a:ea typeface="Calibri" panose="020F0502020204030204" pitchFamily="34" charset="0"/>
                <a:cs typeface="Proxima Nova" panose="02000506030000020004" pitchFamily="50" charset="0"/>
              </a:rPr>
              <a:t>to watch a video about how </a:t>
            </a:r>
            <a:br>
              <a:rPr kumimoji="0" lang="en-US" sz="1200" b="1" i="0" u="none" strike="noStrike" kern="1200" cap="none" spc="0" normalizeH="0" baseline="0" noProof="0" dirty="0">
                <a:ln>
                  <a:noFill/>
                </a:ln>
                <a:solidFill>
                  <a:srgbClr val="000000"/>
                </a:solidFill>
                <a:effectLst/>
                <a:uLnTx/>
                <a:uFillTx/>
                <a:latin typeface="Gill Sans MT" panose="020B0502020104020203" pitchFamily="34" charset="0"/>
                <a:ea typeface="Calibri" panose="020F0502020204030204" pitchFamily="34" charset="0"/>
                <a:cs typeface="Proxima Nova" panose="02000506030000020004" pitchFamily="50" charset="0"/>
              </a:rPr>
            </a:br>
            <a:r>
              <a:rPr kumimoji="0" lang="en-US" sz="1200" b="1" i="0" u="none" strike="noStrike" kern="1200" cap="none" spc="0" normalizeH="0" baseline="0" noProof="0" dirty="0">
                <a:ln>
                  <a:noFill/>
                </a:ln>
                <a:solidFill>
                  <a:srgbClr val="000000"/>
                </a:solidFill>
                <a:effectLst/>
                <a:uLnTx/>
                <a:uFillTx/>
                <a:latin typeface="Gill Sans MT" panose="020B0502020104020203" pitchFamily="34" charset="0"/>
                <a:ea typeface="Calibri" panose="020F0502020204030204" pitchFamily="34" charset="0"/>
                <a:cs typeface="Proxima Nova" panose="02000506030000020004" pitchFamily="50" charset="0"/>
              </a:rPr>
              <a:t>life insurance works.</a:t>
            </a:r>
            <a:endParaRPr kumimoji="0" lang="en-US" sz="1200" b="0" i="0" u="none" strike="noStrike" kern="1200" cap="none" spc="0" normalizeH="0" baseline="0" noProof="0" dirty="0">
              <a:ln>
                <a:noFill/>
              </a:ln>
              <a:solidFill>
                <a:srgbClr val="000000"/>
              </a:solidFill>
              <a:effectLst/>
              <a:uLnTx/>
              <a:uFillTx/>
              <a:latin typeface="Minion Pro" panose="02040503050306020203" pitchFamily="18" charset="0"/>
              <a:ea typeface="Calibri" panose="020F0502020204030204" pitchFamily="34" charset="0"/>
              <a:cs typeface="Minion Pro" panose="02040503050306020203" pitchFamily="18" charset="0"/>
            </a:endParaRPr>
          </a:p>
        </p:txBody>
      </p:sp>
      <p:sp>
        <p:nvSpPr>
          <p:cNvPr id="56" name="TextBox 55">
            <a:extLst>
              <a:ext uri="{FF2B5EF4-FFF2-40B4-BE49-F238E27FC236}">
                <a16:creationId xmlns:a16="http://schemas.microsoft.com/office/drawing/2014/main" id="{2C4C9EE8-03D1-FE87-B3A4-295101ADD0D4}"/>
              </a:ext>
            </a:extLst>
          </p:cNvPr>
          <p:cNvSpPr txBox="1"/>
          <p:nvPr/>
        </p:nvSpPr>
        <p:spPr>
          <a:xfrm>
            <a:off x="5404911" y="3368934"/>
            <a:ext cx="3955207" cy="504776"/>
          </a:xfrm>
          <a:prstGeom prst="rect">
            <a:avLst/>
          </a:prstGeom>
          <a:noFill/>
          <a:ln>
            <a:solidFill>
              <a:schemeClr val="accent2">
                <a:lumMod val="50000"/>
              </a:schemeClr>
            </a:solidFill>
          </a:ln>
        </p:spPr>
        <p:txBody>
          <a:bodyPr wrap="square"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0" normalizeH="0" baseline="0" noProof="0" dirty="0">
                <a:ln>
                  <a:noFill/>
                </a:ln>
                <a:solidFill>
                  <a:srgbClr val="2D3193"/>
                </a:solidFill>
                <a:effectLst/>
                <a:uLnTx/>
                <a:uFillTx/>
                <a:latin typeface="Gill Sans MT" panose="020B0502020104020203" pitchFamily="34" charset="0"/>
                <a:ea typeface="Calibri" panose="020F0502020204030204" pitchFamily="34" charset="0"/>
                <a:cs typeface="Proxima Nova A Semibold" panose="02000506030000020004" pitchFamily="50" charset="0"/>
                <a:hlinkClick r:id="rId14">
                  <a:extLst>
                    <a:ext uri="{A12FA001-AC4F-418D-AE19-62706E023703}">
                      <ahyp:hlinkClr xmlns:ahyp="http://schemas.microsoft.com/office/drawing/2018/hyperlinkcolor" val="tx"/>
                    </a:ext>
                  </a:extLst>
                </a:hlinkClick>
              </a:rPr>
              <a:t>Click here</a:t>
            </a:r>
            <a:r>
              <a:rPr kumimoji="0" lang="en-US" sz="1200" b="1" i="0" u="none" strike="noStrike" kern="1200" cap="none" spc="0" normalizeH="0" baseline="0" noProof="0" dirty="0">
                <a:ln>
                  <a:noFill/>
                </a:ln>
                <a:solidFill>
                  <a:srgbClr val="2D3193"/>
                </a:solidFill>
                <a:effectLst/>
                <a:uLnTx/>
                <a:uFillTx/>
                <a:latin typeface="Gill Sans MT" panose="020B0502020104020203" pitchFamily="34" charset="0"/>
                <a:ea typeface="Calibri" panose="020F0502020204030204" pitchFamily="34" charset="0"/>
                <a:cs typeface="Proxima Nova A Semibold" panose="02000506030000020004" pitchFamily="50" charset="0"/>
              </a:rPr>
              <a:t> </a:t>
            </a:r>
            <a:r>
              <a:rPr kumimoji="0" lang="en-US" sz="1200" b="1" i="0" u="none" strike="noStrike" kern="1200" cap="none" spc="0" normalizeH="0" baseline="0" noProof="0" dirty="0">
                <a:ln>
                  <a:noFill/>
                </a:ln>
                <a:solidFill>
                  <a:srgbClr val="000000"/>
                </a:solidFill>
                <a:effectLst/>
                <a:uLnTx/>
                <a:uFillTx/>
                <a:latin typeface="Gill Sans MT" panose="020B0502020104020203" pitchFamily="34" charset="0"/>
                <a:ea typeface="Calibri" panose="020F0502020204030204" pitchFamily="34" charset="0"/>
                <a:cs typeface="Proxima Nova" panose="02000506030000020004" pitchFamily="50" charset="0"/>
              </a:rPr>
              <a:t>to watch a video about how </a:t>
            </a:r>
            <a:br>
              <a:rPr kumimoji="0" lang="en-US" sz="1200" b="1" i="0" u="none" strike="noStrike" kern="1200" cap="none" spc="0" normalizeH="0" baseline="0" noProof="0" dirty="0">
                <a:ln>
                  <a:noFill/>
                </a:ln>
                <a:solidFill>
                  <a:srgbClr val="000000"/>
                </a:solidFill>
                <a:effectLst/>
                <a:uLnTx/>
                <a:uFillTx/>
                <a:latin typeface="Gill Sans MT" panose="020B0502020104020203" pitchFamily="34" charset="0"/>
                <a:ea typeface="Calibri" panose="020F0502020204030204" pitchFamily="34" charset="0"/>
                <a:cs typeface="Proxima Nova" panose="02000506030000020004" pitchFamily="50" charset="0"/>
              </a:rPr>
            </a:br>
            <a:r>
              <a:rPr kumimoji="0" lang="en-US" sz="1200" b="1" i="0" u="none" strike="noStrike" kern="1200" cap="none" spc="0" normalizeH="0" baseline="0" noProof="0" dirty="0">
                <a:ln>
                  <a:noFill/>
                </a:ln>
                <a:solidFill>
                  <a:srgbClr val="000000"/>
                </a:solidFill>
                <a:effectLst/>
                <a:uLnTx/>
                <a:uFillTx/>
                <a:latin typeface="Gill Sans MT" panose="020B0502020104020203" pitchFamily="34" charset="0"/>
                <a:ea typeface="Calibri" panose="020F0502020204030204" pitchFamily="34" charset="0"/>
                <a:cs typeface="Proxima Nova" panose="02000506030000020004" pitchFamily="50" charset="0"/>
              </a:rPr>
              <a:t>disability insurance works.</a:t>
            </a:r>
            <a:endParaRPr kumimoji="0" lang="en-US" sz="1200" b="0" i="0" u="none" strike="noStrike" kern="1200" cap="none" spc="0" normalizeH="0" baseline="0" noProof="0" dirty="0">
              <a:ln>
                <a:noFill/>
              </a:ln>
              <a:solidFill>
                <a:srgbClr val="000000"/>
              </a:solidFill>
              <a:effectLst/>
              <a:uLnTx/>
              <a:uFillTx/>
              <a:latin typeface="Minion Pro" panose="02040503050306020203" pitchFamily="18" charset="0"/>
              <a:ea typeface="Calibri" panose="020F0502020204030204" pitchFamily="34" charset="0"/>
              <a:cs typeface="Minion Pro" panose="02040503050306020203" pitchFamily="18" charset="0"/>
            </a:endParaRPr>
          </a:p>
        </p:txBody>
      </p:sp>
      <p:sp>
        <p:nvSpPr>
          <p:cNvPr id="61" name="TextBox 60">
            <a:extLst>
              <a:ext uri="{FF2B5EF4-FFF2-40B4-BE49-F238E27FC236}">
                <a16:creationId xmlns:a16="http://schemas.microsoft.com/office/drawing/2014/main" id="{CC17152C-2814-6502-DCE0-8263F5A82CC1}"/>
              </a:ext>
            </a:extLst>
          </p:cNvPr>
          <p:cNvSpPr txBox="1"/>
          <p:nvPr/>
        </p:nvSpPr>
        <p:spPr>
          <a:xfrm>
            <a:off x="5404911" y="4073913"/>
            <a:ext cx="3933045" cy="494254"/>
          </a:xfrm>
          <a:prstGeom prst="rect">
            <a:avLst/>
          </a:prstGeom>
          <a:noFill/>
          <a:ln>
            <a:solidFill>
              <a:schemeClr val="accent2">
                <a:lumMod val="50000"/>
              </a:schemeClr>
            </a:solidFill>
          </a:ln>
        </p:spPr>
        <p:txBody>
          <a:bodyPr wrap="square"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50" normalizeH="0" baseline="0" noProof="0" dirty="0">
                <a:ln>
                  <a:noFill/>
                </a:ln>
                <a:solidFill>
                  <a:srgbClr val="2D3193"/>
                </a:solidFill>
                <a:effectLst/>
                <a:uLnTx/>
                <a:uFillTx/>
                <a:latin typeface="Gill Sans MT" panose="020B0502020104020203"/>
                <a:ea typeface="+mn-ea"/>
                <a:cs typeface="+mn-cs"/>
                <a:hlinkClick r:id="rId15">
                  <a:extLst>
                    <a:ext uri="{A12FA001-AC4F-418D-AE19-62706E023703}">
                      <ahyp:hlinkClr xmlns:ahyp="http://schemas.microsoft.com/office/drawing/2018/hyperlinkcolor" val="tx"/>
                    </a:ext>
                  </a:extLst>
                </a:hlinkClick>
              </a:rPr>
              <a:t>Click here</a:t>
            </a:r>
            <a:r>
              <a:rPr kumimoji="0" lang="en-US" sz="1200" b="1" i="0" u="none" strike="noStrike" kern="1200" cap="none" spc="-50" normalizeH="0" baseline="0" noProof="0" dirty="0">
                <a:ln>
                  <a:noFill/>
                </a:ln>
                <a:solidFill>
                  <a:srgbClr val="2D3193"/>
                </a:solidFill>
                <a:effectLst/>
                <a:uLnTx/>
                <a:uFillTx/>
                <a:latin typeface="Gill Sans MT" panose="020B0502020104020203"/>
                <a:ea typeface="+mn-ea"/>
                <a:cs typeface="+mn-cs"/>
              </a:rPr>
              <a:t> </a:t>
            </a:r>
            <a:r>
              <a:rPr kumimoji="0" lang="en-US" sz="1200" b="1" i="0" u="none" strike="noStrike" kern="1200" cap="none" spc="-50" normalizeH="0" baseline="0" noProof="0" dirty="0">
                <a:ln>
                  <a:noFill/>
                </a:ln>
                <a:solidFill>
                  <a:prstClr val="black"/>
                </a:solidFill>
                <a:effectLst/>
                <a:uLnTx/>
                <a:uFillTx/>
                <a:latin typeface="Gill Sans MT" panose="020B0502020104020203"/>
                <a:ea typeface="+mn-ea"/>
                <a:cs typeface="+mn-cs"/>
              </a:rPr>
              <a:t>to watch a video about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50" normalizeH="0" baseline="0" noProof="0" dirty="0">
                <a:ln>
                  <a:noFill/>
                </a:ln>
                <a:solidFill>
                  <a:prstClr val="black"/>
                </a:solidFill>
                <a:effectLst/>
                <a:uLnTx/>
                <a:uFillTx/>
                <a:latin typeface="Gill Sans MT" panose="020B0502020104020203"/>
                <a:ea typeface="+mn-ea"/>
                <a:cs typeface="+mn-cs"/>
              </a:rPr>
              <a:t>how an accident plan works.</a:t>
            </a:r>
            <a:endParaRPr kumimoji="0" lang="en-US" sz="1800" b="1" i="0" u="none" strike="noStrike" kern="1200" cap="none" spc="-50" normalizeH="0" baseline="0" noProof="0" dirty="0">
              <a:ln>
                <a:noFill/>
              </a:ln>
              <a:solidFill>
                <a:prstClr val="black"/>
              </a:solidFill>
              <a:effectLst/>
              <a:uLnTx/>
              <a:uFillTx/>
              <a:latin typeface="Gill Sans MT" panose="020B0502020104020203"/>
              <a:ea typeface="+mn-ea"/>
              <a:cs typeface="+mn-cs"/>
              <a:hlinkClick r:id="rId4"/>
            </a:endParaRPr>
          </a:p>
        </p:txBody>
      </p:sp>
      <p:sp>
        <p:nvSpPr>
          <p:cNvPr id="66" name="TextBox 65">
            <a:extLst>
              <a:ext uri="{FF2B5EF4-FFF2-40B4-BE49-F238E27FC236}">
                <a16:creationId xmlns:a16="http://schemas.microsoft.com/office/drawing/2014/main" id="{FEE2DDB9-14D0-F802-9475-20BAC916D794}"/>
              </a:ext>
            </a:extLst>
          </p:cNvPr>
          <p:cNvSpPr txBox="1"/>
          <p:nvPr/>
        </p:nvSpPr>
        <p:spPr>
          <a:xfrm>
            <a:off x="5404223" y="4792248"/>
            <a:ext cx="3933045" cy="504776"/>
          </a:xfrm>
          <a:prstGeom prst="rect">
            <a:avLst/>
          </a:prstGeom>
          <a:noFill/>
          <a:ln>
            <a:solidFill>
              <a:schemeClr val="accent2">
                <a:lumMod val="50000"/>
              </a:schemeClr>
            </a:solidFill>
          </a:ln>
        </p:spPr>
        <p:txBody>
          <a:bodyPr wrap="square"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0" normalizeH="0" baseline="0" noProof="0" dirty="0">
                <a:ln>
                  <a:noFill/>
                </a:ln>
                <a:solidFill>
                  <a:srgbClr val="2D3193"/>
                </a:solidFill>
                <a:effectLst/>
                <a:uLnTx/>
                <a:uFillTx/>
                <a:latin typeface="Gill Sans MT" panose="020B0502020104020203" pitchFamily="34" charset="0"/>
                <a:ea typeface="Calibri" panose="020F0502020204030204" pitchFamily="34" charset="0"/>
                <a:cs typeface="Proxima Nova A Semibold" panose="02000506030000020004" pitchFamily="50" charset="0"/>
                <a:hlinkClick r:id="rId16">
                  <a:extLst>
                    <a:ext uri="{A12FA001-AC4F-418D-AE19-62706E023703}">
                      <ahyp:hlinkClr xmlns:ahyp="http://schemas.microsoft.com/office/drawing/2018/hyperlinkcolor" val="tx"/>
                    </a:ext>
                  </a:extLst>
                </a:hlinkClick>
              </a:rPr>
              <a:t>Click here</a:t>
            </a:r>
            <a:r>
              <a:rPr kumimoji="0" lang="en-US" sz="1200" b="1" i="0" u="none" strike="noStrike" kern="1200" cap="none" spc="0" normalizeH="0" baseline="0" noProof="0" dirty="0">
                <a:ln>
                  <a:noFill/>
                </a:ln>
                <a:solidFill>
                  <a:srgbClr val="2D3193"/>
                </a:solidFill>
                <a:effectLst/>
                <a:uLnTx/>
                <a:uFillTx/>
                <a:latin typeface="Gill Sans MT" panose="020B0502020104020203" pitchFamily="34" charset="0"/>
                <a:ea typeface="Calibri" panose="020F0502020204030204" pitchFamily="34" charset="0"/>
                <a:cs typeface="Proxima Nova A Semibold" panose="02000506030000020004" pitchFamily="50" charset="0"/>
              </a:rPr>
              <a:t> </a:t>
            </a:r>
            <a:r>
              <a:rPr kumimoji="0" lang="en-US" sz="1200" b="1" i="0" u="none" strike="noStrike" kern="1200" cap="none" spc="0" normalizeH="0" baseline="0" noProof="0" dirty="0">
                <a:ln>
                  <a:noFill/>
                </a:ln>
                <a:solidFill>
                  <a:srgbClr val="000000"/>
                </a:solidFill>
                <a:effectLst/>
                <a:uLnTx/>
                <a:uFillTx/>
                <a:latin typeface="Gill Sans MT" panose="020B0502020104020203" pitchFamily="34" charset="0"/>
                <a:ea typeface="Calibri" panose="020F0502020204030204" pitchFamily="34" charset="0"/>
                <a:cs typeface="Proxima Nova" panose="02000506030000020004" pitchFamily="50" charset="0"/>
              </a:rPr>
              <a:t>to watch a video about how </a:t>
            </a:r>
            <a:br>
              <a:rPr kumimoji="0" lang="en-US" sz="1200" b="1" i="0" u="none" strike="noStrike" kern="1200" cap="none" spc="0" normalizeH="0" baseline="0" noProof="0" dirty="0">
                <a:ln>
                  <a:noFill/>
                </a:ln>
                <a:solidFill>
                  <a:srgbClr val="000000"/>
                </a:solidFill>
                <a:effectLst/>
                <a:uLnTx/>
                <a:uFillTx/>
                <a:latin typeface="Gill Sans MT" panose="020B0502020104020203" pitchFamily="34" charset="0"/>
                <a:ea typeface="Calibri" panose="020F0502020204030204" pitchFamily="34" charset="0"/>
                <a:cs typeface="Proxima Nova" panose="02000506030000020004" pitchFamily="50" charset="0"/>
              </a:rPr>
            </a:br>
            <a:r>
              <a:rPr kumimoji="0" lang="en-US" sz="1200" b="1" i="0" u="none" strike="noStrike" kern="1200" cap="none" spc="0" normalizeH="0" baseline="0" noProof="0" dirty="0">
                <a:ln>
                  <a:noFill/>
                </a:ln>
                <a:solidFill>
                  <a:srgbClr val="000000"/>
                </a:solidFill>
                <a:effectLst/>
                <a:uLnTx/>
                <a:uFillTx/>
                <a:latin typeface="Gill Sans MT" panose="020B0502020104020203" pitchFamily="34" charset="0"/>
                <a:ea typeface="Calibri" panose="020F0502020204030204" pitchFamily="34" charset="0"/>
                <a:cs typeface="Proxima Nova" panose="02000506030000020004" pitchFamily="50" charset="0"/>
              </a:rPr>
              <a:t>a critical illness plan works.</a:t>
            </a:r>
            <a:endParaRPr kumimoji="0" lang="en-US" sz="1200" b="0" i="0" u="none" strike="noStrike" kern="1200" cap="none" spc="0" normalizeH="0" baseline="0" noProof="0" dirty="0">
              <a:ln>
                <a:noFill/>
              </a:ln>
              <a:solidFill>
                <a:srgbClr val="000000"/>
              </a:solidFill>
              <a:effectLst/>
              <a:uLnTx/>
              <a:uFillTx/>
              <a:latin typeface="Minion Pro" panose="02040503050306020203" pitchFamily="18" charset="0"/>
              <a:ea typeface="Calibri" panose="020F0502020204030204" pitchFamily="34" charset="0"/>
              <a:cs typeface="Minion Pro" panose="02040503050306020203" pitchFamily="18" charset="0"/>
            </a:endParaRPr>
          </a:p>
        </p:txBody>
      </p:sp>
      <p:sp>
        <p:nvSpPr>
          <p:cNvPr id="76" name="TextBox 75">
            <a:extLst>
              <a:ext uri="{FF2B5EF4-FFF2-40B4-BE49-F238E27FC236}">
                <a16:creationId xmlns:a16="http://schemas.microsoft.com/office/drawing/2014/main" id="{3D34FE19-D917-3506-F07F-3474B23F3429}"/>
              </a:ext>
            </a:extLst>
          </p:cNvPr>
          <p:cNvSpPr txBox="1"/>
          <p:nvPr/>
        </p:nvSpPr>
        <p:spPr>
          <a:xfrm>
            <a:off x="5359213" y="5526453"/>
            <a:ext cx="3955207" cy="507814"/>
          </a:xfrm>
          <a:prstGeom prst="rect">
            <a:avLst/>
          </a:prstGeom>
          <a:noFill/>
          <a:ln>
            <a:solidFill>
              <a:schemeClr val="accent2">
                <a:lumMod val="50000"/>
              </a:schemeClr>
            </a:solidFill>
          </a:ln>
        </p:spPr>
        <p:txBody>
          <a:bodyPr wrap="square" anchor="ctr" anchorCtr="0">
            <a:noAutofit/>
          </a:bodyPr>
          <a:lstStyle/>
          <a:p>
            <a:pPr marL="0" marR="0" lvl="0" indent="0" algn="ctr" defTabSz="457200" rtl="0" eaLnBrk="1" fontAlgn="auto" latinLnBrk="0" hangingPunct="1">
              <a:lnSpc>
                <a:spcPct val="120000"/>
              </a:lnSpc>
              <a:spcBef>
                <a:spcPts val="0"/>
              </a:spcBef>
              <a:spcAft>
                <a:spcPts val="0"/>
              </a:spcAft>
              <a:buClrTx/>
              <a:buSzTx/>
              <a:buFontTx/>
              <a:buNone/>
              <a:tabLst/>
              <a:defRPr/>
            </a:pPr>
            <a:r>
              <a:rPr kumimoji="0" lang="en-US" sz="1200" b="1" i="0" u="sng" strike="noStrike" kern="1200" cap="none" spc="0" normalizeH="0" baseline="0" noProof="0" dirty="0">
                <a:ln>
                  <a:noFill/>
                </a:ln>
                <a:solidFill>
                  <a:srgbClr val="2D3193"/>
                </a:solidFill>
                <a:effectLst/>
                <a:uLnTx/>
                <a:uFillTx/>
                <a:latin typeface="Gill Sans MT" panose="020B0502020104020203" pitchFamily="34" charset="0"/>
                <a:ea typeface="Calibri" panose="020F0502020204030204" pitchFamily="34" charset="0"/>
                <a:cs typeface="Proxima Nova A Semibold" panose="02000506030000020004" pitchFamily="50" charset="0"/>
                <a:hlinkClick r:id="rId17">
                  <a:extLst>
                    <a:ext uri="{A12FA001-AC4F-418D-AE19-62706E023703}">
                      <ahyp:hlinkClr xmlns:ahyp="http://schemas.microsoft.com/office/drawing/2018/hyperlinkcolor" val="tx"/>
                    </a:ext>
                  </a:extLst>
                </a:hlinkClick>
              </a:rPr>
              <a:t>Click here</a:t>
            </a:r>
            <a:r>
              <a:rPr kumimoji="0" lang="en-US" sz="1200" b="1" i="0" u="none" strike="noStrike" kern="1200" cap="none" spc="0" normalizeH="0" baseline="0" noProof="0" dirty="0">
                <a:ln>
                  <a:noFill/>
                </a:ln>
                <a:solidFill>
                  <a:srgbClr val="2D3193"/>
                </a:solidFill>
                <a:effectLst/>
                <a:uLnTx/>
                <a:uFillTx/>
                <a:latin typeface="Gill Sans MT" panose="020B0502020104020203" pitchFamily="34" charset="0"/>
                <a:ea typeface="Calibri" panose="020F0502020204030204" pitchFamily="34" charset="0"/>
                <a:cs typeface="Proxima Nova A Semibold" panose="02000506030000020004" pitchFamily="50" charset="0"/>
              </a:rPr>
              <a:t> </a:t>
            </a:r>
            <a:r>
              <a:rPr kumimoji="0" lang="en-US" sz="1200" b="1" i="0" u="none" strike="noStrike" kern="1200" cap="none" spc="0" normalizeH="0" baseline="0" noProof="0" dirty="0">
                <a:ln>
                  <a:noFill/>
                </a:ln>
                <a:solidFill>
                  <a:srgbClr val="000000"/>
                </a:solidFill>
                <a:effectLst/>
                <a:uLnTx/>
                <a:uFillTx/>
                <a:latin typeface="Gill Sans MT" panose="020B0502020104020203" pitchFamily="34" charset="0"/>
                <a:ea typeface="Calibri" panose="020F0502020204030204" pitchFamily="34" charset="0"/>
                <a:cs typeface="Proxima Nova" panose="02000506030000020004" pitchFamily="50" charset="0"/>
              </a:rPr>
              <a:t>to watch a video </a:t>
            </a:r>
          </a:p>
          <a:p>
            <a:pPr marL="0" marR="0" lvl="0" indent="0" algn="ctr" defTabSz="457200" rtl="0" eaLnBrk="1" fontAlgn="auto" latinLnBrk="0" hangingPunct="1">
              <a:lnSpc>
                <a:spcPct val="12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Gill Sans MT" panose="020B0502020104020203" pitchFamily="34" charset="0"/>
                <a:ea typeface="Calibri" panose="020F0502020204030204" pitchFamily="34" charset="0"/>
                <a:cs typeface="Proxima Nova" panose="02000506030000020004" pitchFamily="50" charset="0"/>
              </a:rPr>
              <a:t>about how an EAP works.</a:t>
            </a:r>
            <a:endParaRPr kumimoji="0" lang="en-US" sz="1200" b="0" i="0" u="none" strike="noStrike" kern="1200" cap="none" spc="0" normalizeH="0" baseline="0" noProof="0" dirty="0">
              <a:ln>
                <a:noFill/>
              </a:ln>
              <a:solidFill>
                <a:srgbClr val="000000"/>
              </a:solidFill>
              <a:effectLst/>
              <a:uLnTx/>
              <a:uFillTx/>
              <a:latin typeface="Minion Pro" panose="02040503050306020203" pitchFamily="18" charset="0"/>
              <a:ea typeface="Calibri" panose="020F0502020204030204" pitchFamily="34" charset="0"/>
              <a:cs typeface="Minion Pro" panose="02040503050306020203" pitchFamily="18" charset="0"/>
            </a:endParaRPr>
          </a:p>
        </p:txBody>
      </p:sp>
    </p:spTree>
    <p:extLst>
      <p:ext uri="{BB962C8B-B14F-4D97-AF65-F5344CB8AC3E}">
        <p14:creationId xmlns:p14="http://schemas.microsoft.com/office/powerpoint/2010/main" val="3669417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14">
            <a:extLst>
              <a:ext uri="{FF2B5EF4-FFF2-40B4-BE49-F238E27FC236}">
                <a16:creationId xmlns:a16="http://schemas.microsoft.com/office/drawing/2014/main" id="{F8312B40-B352-2C32-79F3-469B16164191}"/>
              </a:ext>
            </a:extLst>
          </p:cNvPr>
          <p:cNvSpPr txBox="1">
            <a:spLocks/>
          </p:cNvSpPr>
          <p:nvPr/>
        </p:nvSpPr>
        <p:spPr>
          <a:xfrm>
            <a:off x="731984" y="1171575"/>
            <a:ext cx="6552906" cy="787400"/>
          </a:xfrm>
          <a:prstGeom prst="rect">
            <a:avLst/>
          </a:prstGeom>
        </p:spPr>
        <p:txBody>
          <a:bodyPr vert="horz" lIns="91440" tIns="45720" rIns="91440" bIns="45720" rtlCol="0">
            <a:noAutofit/>
          </a:bodyPr>
          <a:lstStyle>
            <a:lvl1pPr marL="0" indent="0" algn="l" defTabSz="100584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1pPr>
            <a:lvl2pPr marL="75438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2pPr>
            <a:lvl3pPr marL="125730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3pPr>
            <a:lvl4pPr marL="176022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4pPr>
            <a:lvl5pPr marL="226314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a:lstStyle>
          <a:p>
            <a:r>
              <a:rPr lang="en-US" dirty="0"/>
              <a:t>We are pleased to offer a comprehensive array of valuable benefits to protect your health, family and way of life. This guide answers some of the basic questions you may have about your benefits. Please read it carefully, along with any supplemental materials you receive.</a:t>
            </a:r>
          </a:p>
        </p:txBody>
      </p:sp>
      <p:sp>
        <p:nvSpPr>
          <p:cNvPr id="4" name="TextBox 3">
            <a:extLst>
              <a:ext uri="{FF2B5EF4-FFF2-40B4-BE49-F238E27FC236}">
                <a16:creationId xmlns:a16="http://schemas.microsoft.com/office/drawing/2014/main" id="{E66EB4DE-954A-5135-A64B-779D6829ADCB}"/>
              </a:ext>
            </a:extLst>
          </p:cNvPr>
          <p:cNvSpPr txBox="1"/>
          <p:nvPr/>
        </p:nvSpPr>
        <p:spPr>
          <a:xfrm>
            <a:off x="711280" y="1836376"/>
            <a:ext cx="6633845" cy="6733268"/>
          </a:xfrm>
          <a:prstGeom prst="rect">
            <a:avLst/>
          </a:prstGeom>
          <a:noFill/>
        </p:spPr>
        <p:txBody>
          <a:bodyPr wrap="square" numCol="2" spcCol="274320">
            <a:noAutofit/>
          </a:bodyPr>
          <a:lstStyle/>
          <a:p>
            <a:pPr marL="0" indent="0">
              <a:spcBef>
                <a:spcPts val="1100"/>
              </a:spcBef>
              <a:spcAft>
                <a:spcPts val="600"/>
              </a:spcAft>
              <a:buNone/>
            </a:pPr>
            <a:r>
              <a:rPr lang="en-US" sz="1600" b="1" spc="-10" dirty="0">
                <a:solidFill>
                  <a:srgbClr val="2D3193"/>
                </a:solidFill>
              </a:rPr>
              <a:t>Eligibility</a:t>
            </a:r>
          </a:p>
          <a:p>
            <a:pPr marL="0" indent="0">
              <a:spcBef>
                <a:spcPts val="386"/>
              </a:spcBef>
              <a:buNone/>
            </a:pPr>
            <a:r>
              <a:rPr lang="en-US" sz="1200" spc="-20" dirty="0"/>
              <a:t>You are eligible for benefits if you work 30 or more hours per week. You may also enroll your eligible family members under certain plans you choose for yourself. Eligible family members include:</a:t>
            </a:r>
          </a:p>
          <a:p>
            <a:pPr marL="132472" indent="-132472" defTabSz="777175">
              <a:lnSpc>
                <a:spcPct val="90000"/>
              </a:lnSpc>
              <a:spcBef>
                <a:spcPts val="386"/>
              </a:spcBef>
              <a:buClr>
                <a:srgbClr val="E56B1D"/>
              </a:buClr>
              <a:buFont typeface="Arial" panose="020B0604020202020204" pitchFamily="34" charset="0"/>
              <a:buChar char="•"/>
            </a:pPr>
            <a:r>
              <a:rPr lang="en-US" sz="1200" spc="-10" dirty="0"/>
              <a:t>Your legally married spouse</a:t>
            </a:r>
          </a:p>
          <a:p>
            <a:pPr marL="132472" indent="-132472" defTabSz="777175">
              <a:lnSpc>
                <a:spcPct val="90000"/>
              </a:lnSpc>
              <a:spcBef>
                <a:spcPts val="386"/>
              </a:spcBef>
              <a:buClr>
                <a:srgbClr val="E56B1D"/>
              </a:buClr>
              <a:buFont typeface="Arial" panose="020B0604020202020204" pitchFamily="34" charset="0"/>
              <a:buChar char="•"/>
            </a:pPr>
            <a:r>
              <a:rPr lang="en-US" sz="1200" spc="-10" dirty="0"/>
              <a:t>Your biological children, stepchildren, adopted children or children for whom you have legal custody (age restrictions may apply). Disabled children age 26 or older who meet certain criteria may continue on your health coverage. </a:t>
            </a:r>
          </a:p>
          <a:p>
            <a:pPr>
              <a:spcBef>
                <a:spcPts val="1100"/>
              </a:spcBef>
              <a:spcAft>
                <a:spcPts val="600"/>
              </a:spcAft>
            </a:pPr>
            <a:r>
              <a:rPr lang="en-US" sz="1600" b="1" spc="-10" dirty="0">
                <a:solidFill>
                  <a:srgbClr val="2D3193"/>
                </a:solidFill>
              </a:rPr>
              <a:t>Coverage Begins</a:t>
            </a:r>
          </a:p>
          <a:p>
            <a:pPr marL="132472" indent="-132472" defTabSz="777175">
              <a:lnSpc>
                <a:spcPct val="90000"/>
              </a:lnSpc>
              <a:spcBef>
                <a:spcPts val="386"/>
              </a:spcBef>
              <a:buClr>
                <a:srgbClr val="E56B1D"/>
              </a:buClr>
              <a:buFont typeface="Arial" panose="020B0604020202020204" pitchFamily="34" charset="0"/>
              <a:buChar char="•"/>
            </a:pPr>
            <a:r>
              <a:rPr lang="en-US" sz="1200" b="1" spc="-10" dirty="0">
                <a:solidFill>
                  <a:srgbClr val="2D3193"/>
                </a:solidFill>
              </a:rPr>
              <a:t>New Hires: </a:t>
            </a:r>
            <a:r>
              <a:rPr lang="en-US" sz="1200" spc="-10" dirty="0"/>
              <a:t>You must complete your enrollment within 30 days from your date of hire. If you fail to enroll on time, you will NOT have coverage until you enroll during our next annual Open Enrollment period.</a:t>
            </a:r>
          </a:p>
          <a:p>
            <a:pPr marL="132472" indent="-132472" defTabSz="777175">
              <a:lnSpc>
                <a:spcPct val="90000"/>
              </a:lnSpc>
              <a:spcBef>
                <a:spcPts val="386"/>
              </a:spcBef>
              <a:buClr>
                <a:srgbClr val="E56B1D"/>
              </a:buClr>
              <a:buFont typeface="Arial" panose="020B0604020202020204" pitchFamily="34" charset="0"/>
              <a:buChar char="•"/>
            </a:pPr>
            <a:r>
              <a:rPr lang="en-US" sz="1200" b="1" spc="-10" dirty="0">
                <a:solidFill>
                  <a:srgbClr val="2D3193"/>
                </a:solidFill>
              </a:rPr>
              <a:t>Open Enrollment: </a:t>
            </a:r>
            <a:r>
              <a:rPr lang="en-US" sz="1200" spc="-10" dirty="0"/>
              <a:t>Changes made during Open Enrollment are effective:</a:t>
            </a:r>
          </a:p>
          <a:p>
            <a:pPr defTabSz="777175">
              <a:lnSpc>
                <a:spcPct val="90000"/>
              </a:lnSpc>
              <a:spcBef>
                <a:spcPts val="386"/>
              </a:spcBef>
              <a:buClr>
                <a:schemeClr val="accent2"/>
              </a:buClr>
            </a:pPr>
            <a:r>
              <a:rPr lang="en-US" sz="1200" spc="-10" dirty="0"/>
              <a:t>    January 1, 2025 – December 31, 2025.</a:t>
            </a:r>
          </a:p>
          <a:p>
            <a:pPr defTabSz="777175">
              <a:lnSpc>
                <a:spcPct val="90000"/>
              </a:lnSpc>
              <a:spcBef>
                <a:spcPts val="386"/>
              </a:spcBef>
              <a:buClr>
                <a:schemeClr val="accent2"/>
              </a:buClr>
            </a:pPr>
            <a:endParaRPr lang="en-US" sz="1200" spc="-10" dirty="0"/>
          </a:p>
          <a:p>
            <a:pPr marL="0" indent="0">
              <a:buNone/>
            </a:pPr>
            <a:r>
              <a:rPr lang="en-US" sz="800" spc="-10" dirty="0"/>
              <a:t>.</a:t>
            </a:r>
          </a:p>
          <a:p>
            <a:pPr>
              <a:spcAft>
                <a:spcPts val="500"/>
              </a:spcAft>
            </a:pPr>
            <a:endParaRPr lang="en-US" sz="1600" b="1" spc="-10" dirty="0">
              <a:solidFill>
                <a:schemeClr val="accent1"/>
              </a:solidFill>
            </a:endParaRPr>
          </a:p>
          <a:p>
            <a:pPr>
              <a:spcAft>
                <a:spcPts val="500"/>
              </a:spcAft>
            </a:pPr>
            <a:endParaRPr lang="en-US" sz="1600" b="1" spc="-10" dirty="0">
              <a:solidFill>
                <a:schemeClr val="accent1"/>
              </a:solidFill>
            </a:endParaRPr>
          </a:p>
          <a:p>
            <a:pPr>
              <a:spcAft>
                <a:spcPts val="500"/>
              </a:spcAft>
            </a:pPr>
            <a:endParaRPr lang="en-US" sz="1600" b="1" spc="-10" dirty="0">
              <a:solidFill>
                <a:schemeClr val="accent1"/>
              </a:solidFill>
            </a:endParaRPr>
          </a:p>
          <a:p>
            <a:pPr>
              <a:spcAft>
                <a:spcPts val="500"/>
              </a:spcAft>
            </a:pPr>
            <a:endParaRPr lang="en-US" sz="1600" b="1" spc="-10" dirty="0">
              <a:solidFill>
                <a:schemeClr val="accent1"/>
              </a:solidFill>
            </a:endParaRPr>
          </a:p>
          <a:p>
            <a:pPr>
              <a:spcAft>
                <a:spcPts val="500"/>
              </a:spcAft>
            </a:pPr>
            <a:endParaRPr lang="en-US" sz="1600" b="1" spc="-10" dirty="0">
              <a:solidFill>
                <a:schemeClr val="accent1"/>
              </a:solidFill>
            </a:endParaRPr>
          </a:p>
          <a:p>
            <a:pPr defTabSz="777175">
              <a:lnSpc>
                <a:spcPct val="90000"/>
              </a:lnSpc>
              <a:spcBef>
                <a:spcPts val="386"/>
              </a:spcBef>
              <a:buClr>
                <a:schemeClr val="accent2"/>
              </a:buClr>
            </a:pPr>
            <a:endParaRPr lang="en-US" sz="1200" spc="-10" dirty="0"/>
          </a:p>
          <a:p>
            <a:pPr defTabSz="777175">
              <a:lnSpc>
                <a:spcPct val="90000"/>
              </a:lnSpc>
              <a:spcBef>
                <a:spcPts val="386"/>
              </a:spcBef>
              <a:buClr>
                <a:schemeClr val="accent2"/>
              </a:buClr>
            </a:pPr>
            <a:endParaRPr lang="en-US" sz="1200" spc="-10" dirty="0"/>
          </a:p>
          <a:p>
            <a:pPr defTabSz="777175">
              <a:lnSpc>
                <a:spcPct val="90000"/>
              </a:lnSpc>
              <a:spcBef>
                <a:spcPts val="386"/>
              </a:spcBef>
              <a:buClr>
                <a:schemeClr val="accent2"/>
              </a:buClr>
            </a:pPr>
            <a:r>
              <a:rPr lang="en-US" sz="1600" b="1" spc="-10" dirty="0">
                <a:solidFill>
                  <a:srgbClr val="2D3193"/>
                </a:solidFill>
              </a:rPr>
              <a:t>Choose Carefully</a:t>
            </a:r>
          </a:p>
          <a:p>
            <a:pPr defTabSz="777175">
              <a:lnSpc>
                <a:spcPct val="90000"/>
              </a:lnSpc>
              <a:spcBef>
                <a:spcPts val="386"/>
              </a:spcBef>
              <a:buClr>
                <a:schemeClr val="accent2"/>
              </a:buClr>
            </a:pPr>
            <a:r>
              <a:rPr lang="en-US" sz="1200" spc="-10" dirty="0"/>
              <a:t>Due to IRS regulations, you cannot change your elections until the next annual Open Enrollment period, unless you have a qualifying life event during the year.  The following are examples of the most common qualifying life events: </a:t>
            </a:r>
          </a:p>
          <a:p>
            <a:pPr marL="132472" indent="-132472" defTabSz="777175">
              <a:lnSpc>
                <a:spcPct val="90000"/>
              </a:lnSpc>
              <a:spcBef>
                <a:spcPts val="386"/>
              </a:spcBef>
              <a:buClr>
                <a:srgbClr val="E56B1D"/>
              </a:buClr>
              <a:buFont typeface="Arial" panose="020B0604020202020204" pitchFamily="34" charset="0"/>
              <a:buChar char="•"/>
            </a:pPr>
            <a:r>
              <a:rPr lang="en-US" sz="1200" spc="-10" dirty="0"/>
              <a:t>Marriage or divorce</a:t>
            </a:r>
          </a:p>
          <a:p>
            <a:pPr marL="132472" indent="-132472" defTabSz="777175">
              <a:lnSpc>
                <a:spcPct val="90000"/>
              </a:lnSpc>
              <a:spcBef>
                <a:spcPts val="386"/>
              </a:spcBef>
              <a:buClr>
                <a:srgbClr val="E56B1D"/>
              </a:buClr>
              <a:buFont typeface="Arial" panose="020B0604020202020204" pitchFamily="34" charset="0"/>
              <a:buChar char="•"/>
            </a:pPr>
            <a:r>
              <a:rPr lang="en-US" sz="1200" spc="-10" dirty="0"/>
              <a:t>Birth or adoption of a child </a:t>
            </a:r>
          </a:p>
          <a:p>
            <a:pPr marL="132472" indent="-132472" defTabSz="777175">
              <a:lnSpc>
                <a:spcPct val="90000"/>
              </a:lnSpc>
              <a:spcBef>
                <a:spcPts val="386"/>
              </a:spcBef>
              <a:buClr>
                <a:srgbClr val="E56B1D"/>
              </a:buClr>
              <a:buFont typeface="Arial" panose="020B0604020202020204" pitchFamily="34" charset="0"/>
              <a:buChar char="•"/>
            </a:pPr>
            <a:r>
              <a:rPr lang="en-US" sz="1200" spc="-10" dirty="0"/>
              <a:t>Death of a spouse or child </a:t>
            </a:r>
          </a:p>
          <a:p>
            <a:pPr marL="132472" indent="-132472" defTabSz="777175">
              <a:lnSpc>
                <a:spcPct val="90000"/>
              </a:lnSpc>
              <a:spcBef>
                <a:spcPts val="386"/>
              </a:spcBef>
              <a:buClr>
                <a:srgbClr val="E56B1D"/>
              </a:buClr>
              <a:buFont typeface="Arial" panose="020B0604020202020204" pitchFamily="34" charset="0"/>
              <a:buChar char="•"/>
            </a:pPr>
            <a:r>
              <a:rPr lang="en-US" sz="1200" spc="-10" dirty="0"/>
              <a:t>Lost coverage under your spouse’s plan</a:t>
            </a:r>
          </a:p>
          <a:p>
            <a:pPr marL="132472" indent="-132472" defTabSz="777175">
              <a:lnSpc>
                <a:spcPct val="90000"/>
              </a:lnSpc>
              <a:spcBef>
                <a:spcPts val="386"/>
              </a:spcBef>
              <a:buClr>
                <a:srgbClr val="E56B1D"/>
              </a:buClr>
              <a:buFont typeface="Arial" panose="020B0604020202020204" pitchFamily="34" charset="0"/>
              <a:buChar char="•"/>
            </a:pPr>
            <a:r>
              <a:rPr lang="en-US" sz="1200" spc="-10" dirty="0"/>
              <a:t>You gain access to state coverage under Medicaid or The Children’s Health Insurance Program</a:t>
            </a:r>
          </a:p>
          <a:p>
            <a:pPr>
              <a:spcBef>
                <a:spcPts val="1100"/>
              </a:spcBef>
              <a:spcAft>
                <a:spcPts val="600"/>
              </a:spcAft>
            </a:pPr>
            <a:r>
              <a:rPr lang="en-US" sz="1600" b="1" spc="-10" dirty="0">
                <a:solidFill>
                  <a:srgbClr val="2D3193"/>
                </a:solidFill>
              </a:rPr>
              <a:t>Making Changes</a:t>
            </a:r>
          </a:p>
          <a:p>
            <a:pPr marL="0" indent="0">
              <a:spcBef>
                <a:spcPts val="386"/>
              </a:spcBef>
              <a:buNone/>
            </a:pPr>
            <a:r>
              <a:rPr lang="en-US" sz="1200" b="1" spc="-10" dirty="0">
                <a:solidFill>
                  <a:srgbClr val="2D3193"/>
                </a:solidFill>
              </a:rPr>
              <a:t>To change your benefit elections, you must contact ESG’s Employee Benefits Team within 30 days of the qualifying life event. </a:t>
            </a:r>
            <a:r>
              <a:rPr lang="en-US" sz="1200" spc="-10" dirty="0"/>
              <a:t>Be prepared to show documentation of the event, such as a marriage license, birth certificate or a divorce decree. If changes are not submitted on time, you must wait until the next Open Enrollment period to change your elections.</a:t>
            </a:r>
          </a:p>
          <a:p>
            <a:pPr marL="0" indent="0">
              <a:buNone/>
            </a:pPr>
            <a:endParaRPr lang="en-US" sz="1200" spc="-10" dirty="0"/>
          </a:p>
          <a:p>
            <a:pPr marL="0" indent="0">
              <a:buNone/>
            </a:pPr>
            <a:endParaRPr lang="en-US" sz="1200" spc="-10" dirty="0"/>
          </a:p>
        </p:txBody>
      </p:sp>
      <p:sp>
        <p:nvSpPr>
          <p:cNvPr id="5" name="TextBox 4">
            <a:extLst>
              <a:ext uri="{FF2B5EF4-FFF2-40B4-BE49-F238E27FC236}">
                <a16:creationId xmlns:a16="http://schemas.microsoft.com/office/drawing/2014/main" id="{926C4633-9915-EA81-2FFA-FCFDEF00426A}"/>
              </a:ext>
            </a:extLst>
          </p:cNvPr>
          <p:cNvSpPr txBox="1"/>
          <p:nvPr/>
        </p:nvSpPr>
        <p:spPr>
          <a:xfrm>
            <a:off x="7445829" y="-31289"/>
            <a:ext cx="2612571" cy="7803690"/>
          </a:xfrm>
          <a:prstGeom prst="rect">
            <a:avLst/>
          </a:prstGeom>
          <a:solidFill>
            <a:srgbClr val="E56B1D"/>
          </a:solidFill>
          <a:ln>
            <a:noFill/>
          </a:ln>
        </p:spPr>
        <p:txBody>
          <a:bodyPr wrap="square" lIns="141316" tIns="141316" rIns="141316" bIns="141316" rtlCol="0">
            <a:noAutofit/>
          </a:bodyPr>
          <a:lstStyle/>
          <a:p>
            <a:endParaRPr lang="en-US" sz="2000" b="1" cap="all" spc="263" dirty="0">
              <a:solidFill>
                <a:schemeClr val="bg1"/>
              </a:solidFill>
              <a:latin typeface="+mj-lt"/>
              <a:cs typeface="Angsana New" panose="02020603050405020304" pitchFamily="18" charset="-34"/>
            </a:endParaRPr>
          </a:p>
          <a:p>
            <a:endParaRPr lang="en-US" sz="2000" b="1" cap="all" spc="263" dirty="0">
              <a:solidFill>
                <a:schemeClr val="bg1"/>
              </a:solidFill>
              <a:latin typeface="+mj-lt"/>
              <a:cs typeface="Angsana New" panose="02020603050405020304" pitchFamily="18" charset="-34"/>
            </a:endParaRPr>
          </a:p>
          <a:p>
            <a:r>
              <a:rPr lang="en-US" sz="2000" b="1" cap="all" spc="263" dirty="0">
                <a:solidFill>
                  <a:schemeClr val="bg1"/>
                </a:solidFill>
                <a:latin typeface="+mj-lt"/>
                <a:cs typeface="Angsana New" panose="02020603050405020304" pitchFamily="18" charset="-34"/>
              </a:rPr>
              <a:t>INSIDE</a:t>
            </a:r>
          </a:p>
          <a:p>
            <a:pPr>
              <a:spcBef>
                <a:spcPts val="386"/>
              </a:spcBef>
            </a:pPr>
            <a:r>
              <a:rPr lang="en-US" sz="1600" dirty="0">
                <a:solidFill>
                  <a:schemeClr val="bg1"/>
                </a:solidFill>
                <a:latin typeface="+mj-lt"/>
                <a:cs typeface="Angsana New" panose="02020603050405020304" pitchFamily="18" charset="-34"/>
              </a:rPr>
              <a:t>Medical </a:t>
            </a:r>
          </a:p>
          <a:p>
            <a:pPr>
              <a:spcBef>
                <a:spcPts val="386"/>
              </a:spcBef>
            </a:pPr>
            <a:r>
              <a:rPr lang="en-US" sz="1600" dirty="0">
                <a:solidFill>
                  <a:schemeClr val="bg1"/>
                </a:solidFill>
                <a:latin typeface="+mj-lt"/>
                <a:cs typeface="Angsana New" panose="02020603050405020304" pitchFamily="18" charset="-34"/>
              </a:rPr>
              <a:t>Dental </a:t>
            </a:r>
          </a:p>
          <a:p>
            <a:pPr>
              <a:spcBef>
                <a:spcPts val="386"/>
              </a:spcBef>
            </a:pPr>
            <a:r>
              <a:rPr lang="en-US" sz="1600" dirty="0">
                <a:solidFill>
                  <a:schemeClr val="bg1"/>
                </a:solidFill>
                <a:latin typeface="+mj-lt"/>
                <a:cs typeface="Angsana New" panose="02020603050405020304" pitchFamily="18" charset="-34"/>
              </a:rPr>
              <a:t>Vision </a:t>
            </a:r>
          </a:p>
          <a:p>
            <a:pPr>
              <a:spcBef>
                <a:spcPts val="386"/>
              </a:spcBef>
            </a:pPr>
            <a:r>
              <a:rPr lang="en-US" sz="1600" dirty="0">
                <a:solidFill>
                  <a:schemeClr val="bg1"/>
                </a:solidFill>
                <a:latin typeface="+mj-lt"/>
                <a:cs typeface="Angsana New" panose="02020603050405020304" pitchFamily="18" charset="-34"/>
              </a:rPr>
              <a:t>Dependent Care Flexible Spending Account FSA</a:t>
            </a:r>
          </a:p>
          <a:p>
            <a:pPr>
              <a:spcBef>
                <a:spcPts val="386"/>
              </a:spcBef>
            </a:pPr>
            <a:r>
              <a:rPr lang="en-US" sz="1600" dirty="0">
                <a:solidFill>
                  <a:schemeClr val="bg1"/>
                </a:solidFill>
                <a:latin typeface="+mj-lt"/>
                <a:cs typeface="Angsana New" panose="02020603050405020304" pitchFamily="18" charset="-34"/>
              </a:rPr>
              <a:t>Voluntary Life and AD&amp;D </a:t>
            </a:r>
          </a:p>
          <a:p>
            <a:pPr>
              <a:spcBef>
                <a:spcPts val="386"/>
              </a:spcBef>
            </a:pPr>
            <a:r>
              <a:rPr lang="en-US" sz="1600" dirty="0">
                <a:solidFill>
                  <a:schemeClr val="bg1"/>
                </a:solidFill>
                <a:latin typeface="+mj-lt"/>
                <a:cs typeface="Angsana New" panose="02020603050405020304" pitchFamily="18" charset="-34"/>
              </a:rPr>
              <a:t>Voluntary Disability </a:t>
            </a:r>
          </a:p>
          <a:p>
            <a:pPr>
              <a:spcBef>
                <a:spcPts val="386"/>
              </a:spcBef>
            </a:pPr>
            <a:r>
              <a:rPr lang="en-US" sz="1600" dirty="0">
                <a:solidFill>
                  <a:schemeClr val="bg1"/>
                </a:solidFill>
                <a:latin typeface="+mj-lt"/>
                <a:cs typeface="Angsana New" panose="02020603050405020304" pitchFamily="18" charset="-34"/>
              </a:rPr>
              <a:t>Employee Assistance </a:t>
            </a:r>
            <a:br>
              <a:rPr lang="en-US" sz="1600" dirty="0">
                <a:solidFill>
                  <a:schemeClr val="bg1"/>
                </a:solidFill>
                <a:latin typeface="+mj-lt"/>
                <a:cs typeface="Angsana New" panose="02020603050405020304" pitchFamily="18" charset="-34"/>
              </a:rPr>
            </a:br>
            <a:r>
              <a:rPr lang="en-US" sz="1600" dirty="0">
                <a:solidFill>
                  <a:schemeClr val="bg1"/>
                </a:solidFill>
                <a:latin typeface="+mj-lt"/>
                <a:cs typeface="Angsana New" panose="02020603050405020304" pitchFamily="18" charset="-34"/>
              </a:rPr>
              <a:t>Program (EAP)</a:t>
            </a:r>
          </a:p>
          <a:p>
            <a:pPr>
              <a:spcBef>
                <a:spcPts val="386"/>
              </a:spcBef>
            </a:pPr>
            <a:r>
              <a:rPr lang="en-US" sz="1600" dirty="0">
                <a:solidFill>
                  <a:schemeClr val="bg1"/>
                </a:solidFill>
                <a:latin typeface="+mj-lt"/>
                <a:cs typeface="Angsana New" panose="02020603050405020304" pitchFamily="18" charset="-34"/>
              </a:rPr>
              <a:t>Critical Illness</a:t>
            </a:r>
          </a:p>
          <a:p>
            <a:pPr>
              <a:spcBef>
                <a:spcPts val="386"/>
              </a:spcBef>
            </a:pPr>
            <a:r>
              <a:rPr lang="en-US" sz="1600" dirty="0">
                <a:solidFill>
                  <a:schemeClr val="bg1"/>
                </a:solidFill>
                <a:latin typeface="+mj-lt"/>
                <a:cs typeface="Angsana New" panose="02020603050405020304" pitchFamily="18" charset="-34"/>
              </a:rPr>
              <a:t>Accident</a:t>
            </a:r>
          </a:p>
          <a:p>
            <a:pPr>
              <a:spcBef>
                <a:spcPts val="386"/>
              </a:spcBef>
            </a:pPr>
            <a:r>
              <a:rPr lang="en-US" sz="1600" dirty="0">
                <a:solidFill>
                  <a:schemeClr val="bg1"/>
                </a:solidFill>
                <a:latin typeface="+mj-lt"/>
                <a:cs typeface="Angsana New" panose="02020603050405020304" pitchFamily="18" charset="-34"/>
              </a:rPr>
              <a:t>Cost of Benefits</a:t>
            </a:r>
          </a:p>
          <a:p>
            <a:pPr>
              <a:spcBef>
                <a:spcPts val="386"/>
              </a:spcBef>
            </a:pPr>
            <a:r>
              <a:rPr lang="en-US" sz="1600" dirty="0">
                <a:solidFill>
                  <a:schemeClr val="bg1"/>
                </a:solidFill>
                <a:latin typeface="+mj-lt"/>
                <a:cs typeface="Angsana New" panose="02020603050405020304" pitchFamily="18" charset="-34"/>
              </a:rPr>
              <a:t>Contact information</a:t>
            </a:r>
          </a:p>
          <a:p>
            <a:pPr>
              <a:spcBef>
                <a:spcPts val="386"/>
              </a:spcBef>
            </a:pPr>
            <a:endParaRPr lang="en-US" sz="1400" dirty="0">
              <a:solidFill>
                <a:schemeClr val="bg1"/>
              </a:solidFill>
              <a:latin typeface="+mj-lt"/>
              <a:cs typeface="Angsana New" panose="02020603050405020304" pitchFamily="18" charset="-34"/>
            </a:endParaRPr>
          </a:p>
          <a:p>
            <a:pPr>
              <a:spcBef>
                <a:spcPts val="386"/>
              </a:spcBef>
            </a:pPr>
            <a:r>
              <a:rPr lang="en-US" sz="2000" b="1" cap="all" spc="263" dirty="0">
                <a:solidFill>
                  <a:schemeClr val="bg1"/>
                </a:solidFill>
                <a:latin typeface="+mj-lt"/>
                <a:cs typeface="Angsana New" panose="02020603050405020304" pitchFamily="18" charset="-34"/>
              </a:rPr>
              <a:t>Enrollment</a:t>
            </a:r>
          </a:p>
          <a:p>
            <a:pPr>
              <a:spcBef>
                <a:spcPts val="386"/>
              </a:spcBef>
            </a:pPr>
            <a:r>
              <a:rPr lang="en-US" sz="1600" dirty="0">
                <a:solidFill>
                  <a:schemeClr val="bg1"/>
                </a:solidFill>
                <a:latin typeface="+mj-lt"/>
                <a:cs typeface="Angsana New" panose="02020603050405020304" pitchFamily="18" charset="-34"/>
              </a:rPr>
              <a:t>Email </a:t>
            </a:r>
            <a:r>
              <a:rPr lang="en-US" sz="1600" b="1" u="sng" dirty="0">
                <a:solidFill>
                  <a:srgbClr val="2D3193"/>
                </a:solidFill>
                <a:latin typeface="+mj-lt"/>
                <a:cs typeface="Angsana New" panose="02020603050405020304" pitchFamily="18" charset="-34"/>
              </a:rPr>
              <a:t>benefits@employersolutionsgroup.com</a:t>
            </a:r>
            <a:r>
              <a:rPr lang="en-US" sz="1600" b="1" dirty="0">
                <a:solidFill>
                  <a:srgbClr val="2D3193"/>
                </a:solidFill>
                <a:latin typeface="+mj-lt"/>
                <a:cs typeface="Angsana New" panose="02020603050405020304" pitchFamily="18" charset="-34"/>
              </a:rPr>
              <a:t> </a:t>
            </a:r>
            <a:r>
              <a:rPr lang="en-US" sz="1600" dirty="0">
                <a:solidFill>
                  <a:schemeClr val="bg1"/>
                </a:solidFill>
                <a:latin typeface="+mj-lt"/>
                <a:cs typeface="Angsana New" panose="02020603050405020304" pitchFamily="18" charset="-34"/>
              </a:rPr>
              <a:t>For detailed information about the plans available to you and instructions for enrolling.</a:t>
            </a:r>
          </a:p>
          <a:p>
            <a:pPr>
              <a:spcBef>
                <a:spcPts val="386"/>
              </a:spcBef>
            </a:pPr>
            <a:endParaRPr lang="en-US" sz="1200" dirty="0">
              <a:solidFill>
                <a:schemeClr val="bg1"/>
              </a:solidFill>
              <a:latin typeface="+mj-lt"/>
              <a:cs typeface="Angsana New" panose="02020603050405020304" pitchFamily="18" charset="-34"/>
            </a:endParaRPr>
          </a:p>
          <a:p>
            <a:pPr>
              <a:spcBef>
                <a:spcPts val="386"/>
              </a:spcBef>
            </a:pPr>
            <a:endParaRPr lang="en-US" sz="1200" dirty="0">
              <a:solidFill>
                <a:schemeClr val="bg1"/>
              </a:solidFill>
              <a:latin typeface="+mj-lt"/>
              <a:cs typeface="Angsana New" panose="02020603050405020304" pitchFamily="18" charset="-34"/>
            </a:endParaRPr>
          </a:p>
          <a:p>
            <a:pPr>
              <a:spcBef>
                <a:spcPts val="386"/>
              </a:spcBef>
            </a:pPr>
            <a:endParaRPr lang="en-US" sz="1200" dirty="0">
              <a:solidFill>
                <a:schemeClr val="bg1"/>
              </a:solidFill>
              <a:latin typeface="+mj-lt"/>
              <a:cs typeface="Angsana New" panose="02020603050405020304" pitchFamily="18" charset="-34"/>
            </a:endParaRPr>
          </a:p>
          <a:p>
            <a:pPr>
              <a:spcBef>
                <a:spcPts val="386"/>
              </a:spcBef>
            </a:pPr>
            <a:endParaRPr lang="en-US" sz="1200" dirty="0">
              <a:solidFill>
                <a:schemeClr val="bg1"/>
              </a:solidFill>
              <a:latin typeface="+mj-lt"/>
              <a:cs typeface="Angsana New" panose="02020603050405020304" pitchFamily="18" charset="-34"/>
            </a:endParaRPr>
          </a:p>
          <a:p>
            <a:pPr>
              <a:spcBef>
                <a:spcPts val="386"/>
              </a:spcBef>
            </a:pPr>
            <a:endParaRPr lang="en-US" sz="1200" dirty="0">
              <a:solidFill>
                <a:schemeClr val="bg1"/>
              </a:solidFill>
              <a:latin typeface="+mj-lt"/>
              <a:cs typeface="Angsana New" panose="02020603050405020304" pitchFamily="18" charset="-34"/>
            </a:endParaRPr>
          </a:p>
          <a:p>
            <a:pPr>
              <a:spcBef>
                <a:spcPts val="386"/>
              </a:spcBef>
            </a:pPr>
            <a:endParaRPr lang="en-US" sz="1200" dirty="0">
              <a:solidFill>
                <a:schemeClr val="bg1"/>
              </a:solidFill>
              <a:latin typeface="+mj-lt"/>
              <a:cs typeface="Angsana New" panose="02020603050405020304" pitchFamily="18" charset="-34"/>
            </a:endParaRPr>
          </a:p>
          <a:p>
            <a:pPr>
              <a:spcBef>
                <a:spcPts val="386"/>
              </a:spcBef>
            </a:pPr>
            <a:endParaRPr lang="en-US" sz="1200" dirty="0">
              <a:solidFill>
                <a:schemeClr val="bg1"/>
              </a:solidFill>
              <a:latin typeface="+mj-lt"/>
              <a:cs typeface="Angsana New" panose="02020603050405020304" pitchFamily="18" charset="-34"/>
            </a:endParaRPr>
          </a:p>
          <a:p>
            <a:pPr>
              <a:spcBef>
                <a:spcPts val="386"/>
              </a:spcBef>
            </a:pPr>
            <a:endParaRPr lang="en-US" sz="1200" dirty="0">
              <a:solidFill>
                <a:schemeClr val="bg1"/>
              </a:solidFill>
              <a:latin typeface="+mj-lt"/>
              <a:cs typeface="Angsana New" panose="02020603050405020304" pitchFamily="18" charset="-34"/>
            </a:endParaRPr>
          </a:p>
          <a:p>
            <a:pPr>
              <a:spcBef>
                <a:spcPts val="386"/>
              </a:spcBef>
            </a:pPr>
            <a:endParaRPr lang="en-US" sz="1200" dirty="0">
              <a:solidFill>
                <a:schemeClr val="bg1"/>
              </a:solidFill>
              <a:latin typeface="+mj-lt"/>
              <a:cs typeface="Angsana New" panose="02020603050405020304" pitchFamily="18" charset="-34"/>
            </a:endParaRPr>
          </a:p>
          <a:p>
            <a:pPr>
              <a:spcBef>
                <a:spcPts val="386"/>
              </a:spcBef>
            </a:pPr>
            <a:endParaRPr lang="en-US" sz="1200" dirty="0">
              <a:solidFill>
                <a:schemeClr val="bg1"/>
              </a:solidFill>
              <a:latin typeface="+mj-lt"/>
              <a:cs typeface="Angsana New" panose="02020603050405020304" pitchFamily="18" charset="-34"/>
            </a:endParaRPr>
          </a:p>
          <a:p>
            <a:pPr>
              <a:spcBef>
                <a:spcPts val="386"/>
              </a:spcBef>
            </a:pPr>
            <a:endParaRPr lang="en-US" sz="1200" dirty="0">
              <a:solidFill>
                <a:schemeClr val="bg1"/>
              </a:solidFill>
              <a:latin typeface="+mj-lt"/>
              <a:cs typeface="Angsana New" panose="02020603050405020304" pitchFamily="18" charset="-34"/>
            </a:endParaRPr>
          </a:p>
          <a:p>
            <a:pPr>
              <a:spcBef>
                <a:spcPts val="386"/>
              </a:spcBef>
            </a:pPr>
            <a:endParaRPr lang="en-US" sz="1200" dirty="0">
              <a:solidFill>
                <a:schemeClr val="bg1"/>
              </a:solidFill>
              <a:latin typeface="+mj-lt"/>
              <a:cs typeface="Angsana New" panose="02020603050405020304" pitchFamily="18" charset="-34"/>
            </a:endParaRPr>
          </a:p>
          <a:p>
            <a:pPr>
              <a:spcBef>
                <a:spcPts val="386"/>
              </a:spcBef>
            </a:pPr>
            <a:endParaRPr lang="en-US" sz="1200" dirty="0">
              <a:solidFill>
                <a:schemeClr val="bg1"/>
              </a:solidFill>
              <a:latin typeface="+mj-lt"/>
              <a:cs typeface="Angsana New" panose="02020603050405020304" pitchFamily="18" charset="-34"/>
            </a:endParaRPr>
          </a:p>
          <a:p>
            <a:pPr>
              <a:spcBef>
                <a:spcPts val="386"/>
              </a:spcBef>
            </a:pPr>
            <a:endParaRPr lang="en-US" sz="1200" dirty="0">
              <a:solidFill>
                <a:schemeClr val="bg1"/>
              </a:solidFill>
              <a:latin typeface="+mj-lt"/>
              <a:cs typeface="Angsana New" panose="02020603050405020304" pitchFamily="18" charset="-34"/>
            </a:endParaRPr>
          </a:p>
          <a:p>
            <a:pPr>
              <a:spcBef>
                <a:spcPts val="386"/>
              </a:spcBef>
            </a:pPr>
            <a:endParaRPr lang="en-US" sz="1200" dirty="0">
              <a:solidFill>
                <a:schemeClr val="bg1"/>
              </a:solidFill>
              <a:latin typeface="+mj-lt"/>
              <a:cs typeface="Angsana New" panose="02020603050405020304" pitchFamily="18" charset="-34"/>
            </a:endParaRPr>
          </a:p>
          <a:p>
            <a:pPr>
              <a:spcBef>
                <a:spcPts val="386"/>
              </a:spcBef>
            </a:pPr>
            <a:endParaRPr lang="en-US" sz="1200" dirty="0">
              <a:solidFill>
                <a:schemeClr val="bg1"/>
              </a:solidFill>
              <a:latin typeface="+mj-lt"/>
              <a:cs typeface="Angsana New" panose="02020603050405020304" pitchFamily="18" charset="-34"/>
            </a:endParaRPr>
          </a:p>
          <a:p>
            <a:pPr>
              <a:spcBef>
                <a:spcPts val="386"/>
              </a:spcBef>
            </a:pPr>
            <a:endParaRPr lang="en-US" sz="1200" dirty="0">
              <a:solidFill>
                <a:schemeClr val="bg1"/>
              </a:solidFill>
              <a:latin typeface="+mj-lt"/>
              <a:cs typeface="Angsana New" panose="02020603050405020304" pitchFamily="18" charset="-34"/>
            </a:endParaRPr>
          </a:p>
          <a:p>
            <a:pPr>
              <a:spcBef>
                <a:spcPts val="386"/>
              </a:spcBef>
            </a:pPr>
            <a:endParaRPr lang="en-US" sz="1200" dirty="0">
              <a:solidFill>
                <a:schemeClr val="bg1"/>
              </a:solidFill>
              <a:latin typeface="+mj-lt"/>
              <a:cs typeface="Angsana New" panose="02020603050405020304" pitchFamily="18" charset="-34"/>
            </a:endParaRPr>
          </a:p>
          <a:p>
            <a:pPr>
              <a:spcBef>
                <a:spcPts val="386"/>
              </a:spcBef>
            </a:pPr>
            <a:endParaRPr lang="en-US" sz="1200" dirty="0">
              <a:solidFill>
                <a:schemeClr val="bg1"/>
              </a:solidFill>
              <a:highlight>
                <a:srgbClr val="FFFF00"/>
              </a:highlight>
              <a:latin typeface="+mj-lt"/>
            </a:endParaRPr>
          </a:p>
        </p:txBody>
      </p:sp>
      <p:sp>
        <p:nvSpPr>
          <p:cNvPr id="6" name="Title 1">
            <a:extLst>
              <a:ext uri="{FF2B5EF4-FFF2-40B4-BE49-F238E27FC236}">
                <a16:creationId xmlns:a16="http://schemas.microsoft.com/office/drawing/2014/main" id="{E0E95EC8-3B8D-5029-5A76-C75458041291}"/>
              </a:ext>
            </a:extLst>
          </p:cNvPr>
          <p:cNvSpPr txBox="1">
            <a:spLocks/>
          </p:cNvSpPr>
          <p:nvPr/>
        </p:nvSpPr>
        <p:spPr>
          <a:xfrm>
            <a:off x="691515" y="413810"/>
            <a:ext cx="6552906" cy="1060704"/>
          </a:xfrm>
          <a:prstGeom prst="rect">
            <a:avLst/>
          </a:prstGeom>
        </p:spPr>
        <p:txBody>
          <a:bodyPr anchor="ctr"/>
          <a:lstStyle>
            <a:lvl1pPr algn="l" defTabSz="1005840" rtl="0" eaLnBrk="1" latinLnBrk="0" hangingPunct="1">
              <a:lnSpc>
                <a:spcPct val="90000"/>
              </a:lnSpc>
              <a:spcBef>
                <a:spcPct val="0"/>
              </a:spcBef>
              <a:buNone/>
              <a:defRPr sz="3000" b="1" kern="1200" cap="all" spc="300" baseline="0">
                <a:solidFill>
                  <a:schemeClr val="tx1"/>
                </a:solidFill>
                <a:latin typeface="+mj-lt"/>
                <a:ea typeface="+mj-ea"/>
                <a:cs typeface="+mj-cs"/>
              </a:defRPr>
            </a:lvl1pPr>
          </a:lstStyle>
          <a:p>
            <a:r>
              <a:rPr lang="en-US" dirty="0">
                <a:solidFill>
                  <a:srgbClr val="2D3193"/>
                </a:solidFill>
              </a:rPr>
              <a:t>Welcome</a:t>
            </a:r>
          </a:p>
        </p:txBody>
      </p:sp>
    </p:spTree>
    <p:extLst>
      <p:ext uri="{BB962C8B-B14F-4D97-AF65-F5344CB8AC3E}">
        <p14:creationId xmlns:p14="http://schemas.microsoft.com/office/powerpoint/2010/main" val="1684751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08E3F53-7656-D5D8-8912-838617E9D622}"/>
              </a:ext>
            </a:extLst>
          </p:cNvPr>
          <p:cNvSpPr>
            <a:spLocks noGrp="1"/>
          </p:cNvSpPr>
          <p:nvPr>
            <p:ph type="title"/>
          </p:nvPr>
        </p:nvSpPr>
        <p:spPr/>
        <p:txBody>
          <a:bodyPr/>
          <a:lstStyle/>
          <a:p>
            <a:r>
              <a:rPr lang="en-US" dirty="0">
                <a:solidFill>
                  <a:srgbClr val="58595B"/>
                </a:solidFill>
              </a:rPr>
              <a:t>Open Enrollment</a:t>
            </a:r>
            <a:br>
              <a:rPr lang="en-US" dirty="0">
                <a:solidFill>
                  <a:srgbClr val="58595B"/>
                </a:solidFill>
              </a:rPr>
            </a:br>
            <a:r>
              <a:rPr lang="en-US" dirty="0">
                <a:solidFill>
                  <a:srgbClr val="58595B"/>
                </a:solidFill>
              </a:rPr>
              <a:t>Details</a:t>
            </a:r>
          </a:p>
        </p:txBody>
      </p:sp>
      <p:sp>
        <p:nvSpPr>
          <p:cNvPr id="7" name="Content Placeholder 6">
            <a:extLst>
              <a:ext uri="{FF2B5EF4-FFF2-40B4-BE49-F238E27FC236}">
                <a16:creationId xmlns:a16="http://schemas.microsoft.com/office/drawing/2014/main" id="{CD689712-9B03-B85D-A9F8-922FF65F5653}"/>
              </a:ext>
            </a:extLst>
          </p:cNvPr>
          <p:cNvSpPr>
            <a:spLocks noGrp="1"/>
          </p:cNvSpPr>
          <p:nvPr>
            <p:ph sz="half" idx="10"/>
          </p:nvPr>
        </p:nvSpPr>
        <p:spPr>
          <a:xfrm>
            <a:off x="691515" y="1543050"/>
            <a:ext cx="4147820" cy="1742761"/>
          </a:xfrm>
        </p:spPr>
        <p:txBody>
          <a:bodyPr/>
          <a:lstStyle/>
          <a:p>
            <a:pPr marL="0" indent="0">
              <a:buNone/>
            </a:pPr>
            <a:r>
              <a:rPr lang="en-US" dirty="0"/>
              <a:t>Remember, Open Enrollment is an opportunity to make changes to your benefits without a qualifying life event. During this time, you can:</a:t>
            </a:r>
          </a:p>
          <a:p>
            <a:pPr>
              <a:buClr>
                <a:srgbClr val="E56B1D"/>
              </a:buClr>
            </a:pPr>
            <a:r>
              <a:rPr lang="en-US" dirty="0"/>
              <a:t>Add, cancel or change your coverage</a:t>
            </a:r>
          </a:p>
          <a:p>
            <a:pPr>
              <a:buClr>
                <a:srgbClr val="E56B1D"/>
              </a:buClr>
            </a:pPr>
            <a:r>
              <a:rPr lang="en-US" dirty="0"/>
              <a:t>Add or remove eligible family members</a:t>
            </a:r>
          </a:p>
          <a:p>
            <a:pPr>
              <a:buClr>
                <a:srgbClr val="E56B1D"/>
              </a:buClr>
            </a:pPr>
            <a:r>
              <a:rPr lang="en-US" dirty="0"/>
              <a:t>Elect your 2025 HSA contributions</a:t>
            </a:r>
          </a:p>
          <a:p>
            <a:pPr>
              <a:buClr>
                <a:srgbClr val="E56B1D"/>
              </a:buClr>
            </a:pPr>
            <a:r>
              <a:rPr lang="en-US" dirty="0"/>
              <a:t>Enroll in the dependent care FSA (</a:t>
            </a:r>
            <a:r>
              <a:rPr lang="en-US" b="1" dirty="0">
                <a:solidFill>
                  <a:srgbClr val="2D3193"/>
                </a:solidFill>
              </a:rPr>
              <a:t>Note:</a:t>
            </a:r>
            <a:r>
              <a:rPr lang="en-US" dirty="0">
                <a:solidFill>
                  <a:srgbClr val="2D3193"/>
                </a:solidFill>
              </a:rPr>
              <a:t> </a:t>
            </a:r>
            <a:r>
              <a:rPr lang="en-US" dirty="0"/>
              <a:t>The IRS requires you to re-enroll in the FSA each year)</a:t>
            </a:r>
          </a:p>
        </p:txBody>
      </p:sp>
      <p:sp>
        <p:nvSpPr>
          <p:cNvPr id="13" name="Content Placeholder 12">
            <a:extLst>
              <a:ext uri="{FF2B5EF4-FFF2-40B4-BE49-F238E27FC236}">
                <a16:creationId xmlns:a16="http://schemas.microsoft.com/office/drawing/2014/main" id="{E03B71C9-A930-508E-EDBA-05BB8F734119}"/>
              </a:ext>
            </a:extLst>
          </p:cNvPr>
          <p:cNvSpPr>
            <a:spLocks noGrp="1"/>
          </p:cNvSpPr>
          <p:nvPr>
            <p:ph sz="half" idx="12"/>
          </p:nvPr>
        </p:nvSpPr>
        <p:spPr>
          <a:xfrm>
            <a:off x="4961927" y="1543050"/>
            <a:ext cx="3934423" cy="3398638"/>
          </a:xfrm>
        </p:spPr>
        <p:txBody>
          <a:bodyPr/>
          <a:lstStyle/>
          <a:p>
            <a:pPr marL="0" indent="0">
              <a:spcBef>
                <a:spcPts val="1100"/>
              </a:spcBef>
              <a:spcAft>
                <a:spcPts val="500"/>
              </a:spcAft>
              <a:buNone/>
            </a:pPr>
            <a:r>
              <a:rPr lang="en-US" sz="1600" b="1" dirty="0">
                <a:solidFill>
                  <a:srgbClr val="2D3193"/>
                </a:solidFill>
              </a:rPr>
              <a:t>2025 Updates At-a-Glance</a:t>
            </a:r>
          </a:p>
          <a:p>
            <a:pPr>
              <a:buClr>
                <a:srgbClr val="E56B1D"/>
              </a:buClr>
            </a:pPr>
            <a:r>
              <a:rPr lang="en-US" dirty="0"/>
              <a:t>Your coverage will not automatically roll over except for the Guardian benefits.</a:t>
            </a:r>
          </a:p>
          <a:p>
            <a:pPr lvl="1">
              <a:buClr>
                <a:srgbClr val="E56B1D"/>
              </a:buClr>
            </a:pPr>
            <a:r>
              <a:rPr lang="en-US" dirty="0"/>
              <a:t>You must select a Medica plan to have major medical coverage in 2025.</a:t>
            </a:r>
          </a:p>
          <a:p>
            <a:pPr lvl="1">
              <a:buClr>
                <a:srgbClr val="E56B1D"/>
              </a:buClr>
            </a:pPr>
            <a:r>
              <a:rPr lang="en-US" dirty="0"/>
              <a:t>You must actively re-enroll in the dependent care FSA to participate in 2025.</a:t>
            </a:r>
          </a:p>
          <a:p>
            <a:pPr>
              <a:buClr>
                <a:srgbClr val="E56B1D"/>
              </a:buClr>
            </a:pPr>
            <a:r>
              <a:rPr lang="en-US" dirty="0"/>
              <a:t>There will be a modest increase in how much you pay out of your paycheck for health insurance, also known as your premiums. </a:t>
            </a:r>
          </a:p>
        </p:txBody>
      </p:sp>
      <p:grpSp>
        <p:nvGrpSpPr>
          <p:cNvPr id="12" name="Group 11">
            <a:extLst>
              <a:ext uri="{FF2B5EF4-FFF2-40B4-BE49-F238E27FC236}">
                <a16:creationId xmlns:a16="http://schemas.microsoft.com/office/drawing/2014/main" id="{F31C09A2-E2A4-C098-A33E-A59DFDE976A0}"/>
              </a:ext>
            </a:extLst>
          </p:cNvPr>
          <p:cNvGrpSpPr/>
          <p:nvPr/>
        </p:nvGrpSpPr>
        <p:grpSpPr>
          <a:xfrm>
            <a:off x="813329" y="3376524"/>
            <a:ext cx="3889299" cy="2935222"/>
            <a:chOff x="813329" y="3376524"/>
            <a:chExt cx="3889299" cy="2935222"/>
          </a:xfrm>
        </p:grpSpPr>
        <p:sp>
          <p:nvSpPr>
            <p:cNvPr id="6" name="TextBox 5">
              <a:extLst>
                <a:ext uri="{FF2B5EF4-FFF2-40B4-BE49-F238E27FC236}">
                  <a16:creationId xmlns:a16="http://schemas.microsoft.com/office/drawing/2014/main" id="{862A5215-C451-7A4D-CEA6-F9248AFAA7DA}"/>
                </a:ext>
              </a:extLst>
            </p:cNvPr>
            <p:cNvSpPr txBox="1"/>
            <p:nvPr/>
          </p:nvSpPr>
          <p:spPr>
            <a:xfrm>
              <a:off x="813329" y="3376524"/>
              <a:ext cx="3812693" cy="2852826"/>
            </a:xfrm>
            <a:prstGeom prst="rect">
              <a:avLst/>
            </a:prstGeom>
            <a:solidFill>
              <a:srgbClr val="2D3193"/>
            </a:solidFill>
            <a:ln>
              <a:noFill/>
            </a:ln>
          </p:spPr>
          <p:txBody>
            <a:bodyPr wrap="square" lIns="182880" tIns="182880" rIns="182880" bIns="182880" rtlCol="0">
              <a:noAutofit/>
            </a:bodyPr>
            <a:lstStyle/>
            <a:p>
              <a:r>
                <a:rPr lang="en-US" sz="2000" b="1" cap="all" spc="340" dirty="0">
                  <a:solidFill>
                    <a:schemeClr val="bg1"/>
                  </a:solidFill>
                  <a:latin typeface="+mj-lt"/>
                  <a:cs typeface="Angsana New" panose="02020603050405020304" pitchFamily="18" charset="-34"/>
                </a:rPr>
                <a:t>Mark Your Calendars</a:t>
              </a:r>
            </a:p>
            <a:p>
              <a:pPr>
                <a:spcBef>
                  <a:spcPts val="500"/>
                </a:spcBef>
              </a:pPr>
              <a:r>
                <a:rPr lang="en-US" sz="1600" b="1" dirty="0">
                  <a:solidFill>
                    <a:schemeClr val="bg1"/>
                  </a:solidFill>
                  <a:latin typeface="+mj-lt"/>
                  <a:cs typeface="Angsana New" panose="02020603050405020304" pitchFamily="18" charset="-34"/>
                </a:rPr>
                <a:t>Open Enrollment Begins:</a:t>
              </a:r>
            </a:p>
            <a:p>
              <a:pPr>
                <a:spcBef>
                  <a:spcPts val="500"/>
                </a:spcBef>
              </a:pPr>
              <a:r>
                <a:rPr lang="en-US" sz="1600" dirty="0">
                  <a:solidFill>
                    <a:schemeClr val="bg1"/>
                  </a:solidFill>
                  <a:highlight>
                    <a:srgbClr val="FF9505"/>
                  </a:highlight>
                  <a:latin typeface="+mj-lt"/>
                  <a:cs typeface="Angsana New" panose="02020603050405020304" pitchFamily="18" charset="-34"/>
                </a:rPr>
                <a:t>11/25/24</a:t>
              </a:r>
            </a:p>
            <a:p>
              <a:pPr>
                <a:spcBef>
                  <a:spcPts val="500"/>
                </a:spcBef>
              </a:pPr>
              <a:r>
                <a:rPr lang="en-US" sz="1600" b="1" dirty="0">
                  <a:solidFill>
                    <a:schemeClr val="bg1"/>
                  </a:solidFill>
                  <a:latin typeface="+mj-lt"/>
                  <a:cs typeface="Angsana New" panose="02020603050405020304" pitchFamily="18" charset="-34"/>
                </a:rPr>
                <a:t>Deadline to Enroll:</a:t>
              </a:r>
            </a:p>
            <a:p>
              <a:pPr>
                <a:spcBef>
                  <a:spcPts val="500"/>
                </a:spcBef>
              </a:pPr>
              <a:r>
                <a:rPr lang="en-US" sz="1600" dirty="0">
                  <a:solidFill>
                    <a:schemeClr val="bg1"/>
                  </a:solidFill>
                  <a:highlight>
                    <a:srgbClr val="FF9505"/>
                  </a:highlight>
                  <a:latin typeface="+mj-lt"/>
                  <a:cs typeface="Angsana New" panose="02020603050405020304" pitchFamily="18" charset="-34"/>
                </a:rPr>
                <a:t>12/6/24</a:t>
              </a:r>
            </a:p>
            <a:p>
              <a:pPr>
                <a:spcBef>
                  <a:spcPts val="500"/>
                </a:spcBef>
              </a:pPr>
              <a:r>
                <a:rPr lang="en-US" sz="1600" b="1" dirty="0">
                  <a:solidFill>
                    <a:schemeClr val="bg1"/>
                  </a:solidFill>
                  <a:latin typeface="+mj-lt"/>
                  <a:cs typeface="Angsana New" panose="02020603050405020304" pitchFamily="18" charset="-34"/>
                </a:rPr>
                <a:t>Benefits in Effect: </a:t>
              </a:r>
            </a:p>
            <a:p>
              <a:pPr>
                <a:spcBef>
                  <a:spcPts val="500"/>
                </a:spcBef>
              </a:pPr>
              <a:r>
                <a:rPr lang="en-US" sz="1600" b="1" dirty="0">
                  <a:solidFill>
                    <a:srgbClr val="E56B1D"/>
                  </a:solidFill>
                  <a:latin typeface="+mj-lt"/>
                  <a:cs typeface="Angsana New" panose="02020603050405020304" pitchFamily="18" charset="-34"/>
                </a:rPr>
                <a:t>January 1</a:t>
              </a:r>
              <a:r>
                <a:rPr lang="en-US" sz="1600" b="1" baseline="30000" dirty="0">
                  <a:solidFill>
                    <a:srgbClr val="E56B1D"/>
                  </a:solidFill>
                  <a:latin typeface="+mj-lt"/>
                  <a:cs typeface="Angsana New" panose="02020603050405020304" pitchFamily="18" charset="-34"/>
                </a:rPr>
                <a:t>st</a:t>
              </a:r>
              <a:r>
                <a:rPr lang="en-US" sz="1600" b="1" dirty="0">
                  <a:solidFill>
                    <a:srgbClr val="E56B1D"/>
                  </a:solidFill>
                  <a:latin typeface="+mj-lt"/>
                  <a:cs typeface="Angsana New" panose="02020603050405020304" pitchFamily="18" charset="-34"/>
                </a:rPr>
                <a:t> , 2025</a:t>
              </a:r>
            </a:p>
            <a:p>
              <a:pPr>
                <a:spcBef>
                  <a:spcPts val="500"/>
                </a:spcBef>
              </a:pPr>
              <a:endParaRPr lang="en-US" sz="1200" dirty="0">
                <a:solidFill>
                  <a:srgbClr val="FF0000"/>
                </a:solidFill>
                <a:latin typeface="+mj-lt"/>
              </a:endParaRPr>
            </a:p>
          </p:txBody>
        </p:sp>
        <p:sp>
          <p:nvSpPr>
            <p:cNvPr id="8" name="Rectangle 7">
              <a:extLst>
                <a:ext uri="{FF2B5EF4-FFF2-40B4-BE49-F238E27FC236}">
                  <a16:creationId xmlns:a16="http://schemas.microsoft.com/office/drawing/2014/main" id="{CAB543DB-2F6B-C89D-21A1-8503A06C78AF}"/>
                </a:ext>
              </a:extLst>
            </p:cNvPr>
            <p:cNvSpPr/>
            <p:nvPr/>
          </p:nvSpPr>
          <p:spPr>
            <a:xfrm>
              <a:off x="889935" y="3458920"/>
              <a:ext cx="3812693" cy="2852826"/>
            </a:xfrm>
            <a:prstGeom prst="rect">
              <a:avLst/>
            </a:prstGeom>
            <a:noFill/>
            <a:ln>
              <a:solidFill>
                <a:srgbClr val="585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3" descr="Daily calendar with solid fill">
            <a:extLst>
              <a:ext uri="{FF2B5EF4-FFF2-40B4-BE49-F238E27FC236}">
                <a16:creationId xmlns:a16="http://schemas.microsoft.com/office/drawing/2014/main" id="{642C77DA-9938-3D7A-8CA2-01C348ADD57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05908" y="3438824"/>
            <a:ext cx="984969" cy="984969"/>
          </a:xfrm>
          <a:prstGeom prst="rect">
            <a:avLst/>
          </a:prstGeom>
        </p:spPr>
      </p:pic>
      <p:grpSp>
        <p:nvGrpSpPr>
          <p:cNvPr id="30" name="Group 29">
            <a:extLst>
              <a:ext uri="{FF2B5EF4-FFF2-40B4-BE49-F238E27FC236}">
                <a16:creationId xmlns:a16="http://schemas.microsoft.com/office/drawing/2014/main" id="{4BC1C3DC-0729-AA9B-FBE9-546FC187A41B}"/>
              </a:ext>
            </a:extLst>
          </p:cNvPr>
          <p:cNvGrpSpPr/>
          <p:nvPr/>
        </p:nvGrpSpPr>
        <p:grpSpPr>
          <a:xfrm>
            <a:off x="5205395" y="5010224"/>
            <a:ext cx="3477946" cy="2451852"/>
            <a:chOff x="5205395" y="5010224"/>
            <a:chExt cx="3477946" cy="2451852"/>
          </a:xfrm>
        </p:grpSpPr>
        <p:sp>
          <p:nvSpPr>
            <p:cNvPr id="4" name="Oval 3">
              <a:extLst>
                <a:ext uri="{FF2B5EF4-FFF2-40B4-BE49-F238E27FC236}">
                  <a16:creationId xmlns:a16="http://schemas.microsoft.com/office/drawing/2014/main" id="{8DB4C0CB-F500-69B5-2843-7D5A79366F0B}"/>
                </a:ext>
              </a:extLst>
            </p:cNvPr>
            <p:cNvSpPr/>
            <p:nvPr/>
          </p:nvSpPr>
          <p:spPr>
            <a:xfrm>
              <a:off x="5308636" y="5010224"/>
              <a:ext cx="1337585" cy="1337585"/>
            </a:xfrm>
            <a:prstGeom prst="ellipse">
              <a:avLst/>
            </a:prstGeom>
            <a:solidFill>
              <a:srgbClr val="2D319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Graphic 8" descr="Alarm clock with solid fill">
              <a:extLst>
                <a:ext uri="{FF2B5EF4-FFF2-40B4-BE49-F238E27FC236}">
                  <a16:creationId xmlns:a16="http://schemas.microsoft.com/office/drawing/2014/main" id="{0670609F-03B8-959F-05B9-B8F821861CC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5460148" y="5161736"/>
              <a:ext cx="1034560" cy="1034560"/>
            </a:xfrm>
            <a:prstGeom prst="rect">
              <a:avLst/>
            </a:prstGeom>
          </p:spPr>
        </p:pic>
        <p:sp>
          <p:nvSpPr>
            <p:cNvPr id="3" name="Oval 2">
              <a:extLst>
                <a:ext uri="{FF2B5EF4-FFF2-40B4-BE49-F238E27FC236}">
                  <a16:creationId xmlns:a16="http://schemas.microsoft.com/office/drawing/2014/main" id="{7BA039CC-4B6F-5AC0-C881-6C5CDC93C2AB}"/>
                </a:ext>
              </a:extLst>
            </p:cNvPr>
            <p:cNvSpPr/>
            <p:nvPr/>
          </p:nvSpPr>
          <p:spPr>
            <a:xfrm>
              <a:off x="5205395" y="5093797"/>
              <a:ext cx="1337585" cy="1337585"/>
            </a:xfrm>
            <a:prstGeom prst="ellipse">
              <a:avLst/>
            </a:prstGeom>
            <a:no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A55E924E-AFC3-8124-24C4-FAF79462AE43}"/>
                </a:ext>
              </a:extLst>
            </p:cNvPr>
            <p:cNvSpPr/>
            <p:nvPr/>
          </p:nvSpPr>
          <p:spPr>
            <a:xfrm>
              <a:off x="6079315" y="5417299"/>
              <a:ext cx="1961204" cy="1961204"/>
            </a:xfrm>
            <a:prstGeom prst="ellipse">
              <a:avLst/>
            </a:prstGeom>
            <a:solidFill>
              <a:srgbClr val="E56B1D"/>
            </a:solidFill>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p>
          </p:txBody>
        </p:sp>
        <p:pic>
          <p:nvPicPr>
            <p:cNvPr id="15" name="Graphic 14" descr="Clipboard Checked with solid fill">
              <a:extLst>
                <a:ext uri="{FF2B5EF4-FFF2-40B4-BE49-F238E27FC236}">
                  <a16:creationId xmlns:a16="http://schemas.microsoft.com/office/drawing/2014/main" id="{E53BE5E4-9136-CD85-6747-A6A42AB5D6F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6346514" y="5684498"/>
              <a:ext cx="1426807" cy="1426807"/>
            </a:xfrm>
            <a:prstGeom prst="rect">
              <a:avLst/>
            </a:prstGeom>
          </p:spPr>
        </p:pic>
        <p:sp>
          <p:nvSpPr>
            <p:cNvPr id="18" name="Oval 17">
              <a:extLst>
                <a:ext uri="{FF2B5EF4-FFF2-40B4-BE49-F238E27FC236}">
                  <a16:creationId xmlns:a16="http://schemas.microsoft.com/office/drawing/2014/main" id="{93DFF9BD-ACF1-4D6A-006D-8947BB505EC0}"/>
                </a:ext>
              </a:extLst>
            </p:cNvPr>
            <p:cNvSpPr/>
            <p:nvPr/>
          </p:nvSpPr>
          <p:spPr>
            <a:xfrm>
              <a:off x="5976074" y="5500872"/>
              <a:ext cx="1961204" cy="1961204"/>
            </a:xfrm>
            <a:prstGeom prst="ellipse">
              <a:avLst/>
            </a:prstGeom>
            <a:noFill/>
            <a:ln>
              <a:solidFill>
                <a:srgbClr val="58595B"/>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EF649281-899D-3152-911A-818AC4281338}"/>
                </a:ext>
              </a:extLst>
            </p:cNvPr>
            <p:cNvSpPr/>
            <p:nvPr/>
          </p:nvSpPr>
          <p:spPr>
            <a:xfrm>
              <a:off x="7665247" y="5348955"/>
              <a:ext cx="1018094" cy="1018094"/>
            </a:xfrm>
            <a:prstGeom prst="ellipse">
              <a:avLst/>
            </a:prstGeom>
            <a:solidFill>
              <a:srgbClr val="58595B"/>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US"/>
            </a:p>
          </p:txBody>
        </p:sp>
        <p:pic>
          <p:nvPicPr>
            <p:cNvPr id="20" name="Graphic 19" descr="Pencil with solid fill">
              <a:extLst>
                <a:ext uri="{FF2B5EF4-FFF2-40B4-BE49-F238E27FC236}">
                  <a16:creationId xmlns:a16="http://schemas.microsoft.com/office/drawing/2014/main" id="{4EBD61A0-6F1F-4C20-C288-4A3EA5972C50}"/>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7800174" y="5483882"/>
              <a:ext cx="748240" cy="748240"/>
            </a:xfrm>
            <a:prstGeom prst="rect">
              <a:avLst/>
            </a:prstGeom>
          </p:spPr>
        </p:pic>
        <p:sp>
          <p:nvSpPr>
            <p:cNvPr id="29" name="Oval 28">
              <a:extLst>
                <a:ext uri="{FF2B5EF4-FFF2-40B4-BE49-F238E27FC236}">
                  <a16:creationId xmlns:a16="http://schemas.microsoft.com/office/drawing/2014/main" id="{1E8B3D04-A490-C4F6-2B5A-7E3F841E67B1}"/>
                </a:ext>
              </a:extLst>
            </p:cNvPr>
            <p:cNvSpPr/>
            <p:nvPr/>
          </p:nvSpPr>
          <p:spPr>
            <a:xfrm>
              <a:off x="7581670" y="5422696"/>
              <a:ext cx="1018094" cy="1018094"/>
            </a:xfrm>
            <a:prstGeom prst="ellipse">
              <a:avLst/>
            </a:prstGeom>
            <a:noFill/>
            <a:ln>
              <a:solidFill>
                <a:srgbClr val="58595B"/>
              </a:solid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668167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3EF8D00-C03B-3FF8-B773-FE9ADC41249A}"/>
              </a:ext>
            </a:extLst>
          </p:cNvPr>
          <p:cNvSpPr>
            <a:spLocks noGrp="1"/>
          </p:cNvSpPr>
          <p:nvPr>
            <p:ph type="title"/>
          </p:nvPr>
        </p:nvSpPr>
        <p:spPr/>
        <p:txBody>
          <a:bodyPr/>
          <a:lstStyle/>
          <a:p>
            <a:r>
              <a:rPr lang="en-US" dirty="0"/>
              <a:t>MEDICAL</a:t>
            </a:r>
            <a:br>
              <a:rPr lang="en-US" dirty="0"/>
            </a:br>
            <a:r>
              <a:rPr lang="en-US" dirty="0"/>
              <a:t>COVERAGE</a:t>
            </a:r>
          </a:p>
        </p:txBody>
      </p:sp>
      <p:sp>
        <p:nvSpPr>
          <p:cNvPr id="4" name="Content Placeholder 3">
            <a:extLst>
              <a:ext uri="{FF2B5EF4-FFF2-40B4-BE49-F238E27FC236}">
                <a16:creationId xmlns:a16="http://schemas.microsoft.com/office/drawing/2014/main" id="{282E86DF-25FD-7E0A-BCED-9586839757B9}"/>
              </a:ext>
            </a:extLst>
          </p:cNvPr>
          <p:cNvSpPr>
            <a:spLocks noGrp="1"/>
          </p:cNvSpPr>
          <p:nvPr>
            <p:ph sz="half" idx="1"/>
          </p:nvPr>
        </p:nvSpPr>
        <p:spPr>
          <a:xfrm>
            <a:off x="691513" y="1896894"/>
            <a:ext cx="4775409" cy="5199231"/>
          </a:xfrm>
        </p:spPr>
        <p:txBody>
          <a:bodyPr/>
          <a:lstStyle/>
          <a:p>
            <a:pPr marL="0" indent="0">
              <a:buNone/>
            </a:pPr>
            <a:r>
              <a:rPr lang="en-US" dirty="0"/>
              <a:t>The Preferred Provider Organization (PPO) plans, provided through Medica, gives you the freedom to seek care from any provider of your choice. However, you will maximize your benefits and lower your out-of-pocket costs if you choose a provider who participates in the network. </a:t>
            </a:r>
          </a:p>
          <a:p>
            <a:pPr marL="0" indent="0">
              <a:buNone/>
            </a:pPr>
            <a:r>
              <a:rPr lang="en-US" dirty="0"/>
              <a:t>A PPO plan relies on a network of health care clinics, hospitals and professionals who have agreed to provide their services at discounted rates. These preferred providers are considered “in-network.” In general, you will pay less for in-network services than you would were you to seek care outside the network.</a:t>
            </a:r>
          </a:p>
          <a:p>
            <a:pPr marL="0" indent="0">
              <a:buNone/>
            </a:pPr>
            <a:r>
              <a:rPr lang="en-US" b="1" dirty="0">
                <a:solidFill>
                  <a:srgbClr val="58595B"/>
                </a:solidFill>
              </a:rPr>
              <a:t>How You Pay for Services</a:t>
            </a:r>
          </a:p>
          <a:p>
            <a:r>
              <a:rPr lang="en-US" dirty="0"/>
              <a:t>You pay a flat dollar amount, or copay, for covered health care treatments and services, such as doctor’s office visits and prescription drugs.</a:t>
            </a:r>
          </a:p>
          <a:p>
            <a:r>
              <a:rPr lang="en-US" dirty="0"/>
              <a:t>Once you satisfy your annual deductible, you will pay a percentage, or coinsurance, of the cost of the visit, and the plan will cover the rest.</a:t>
            </a:r>
          </a:p>
          <a:p>
            <a:r>
              <a:rPr lang="en-US" dirty="0"/>
              <a:t>Once you hit your annual out-of-pocket maximum, the plan will cover 100% of the cost of covered services for the rest of the year.</a:t>
            </a:r>
          </a:p>
          <a:p>
            <a:pPr marL="0" indent="0">
              <a:buNone/>
            </a:pPr>
            <a:r>
              <a:rPr lang="en-US" b="1" dirty="0">
                <a:solidFill>
                  <a:srgbClr val="58595B"/>
                </a:solidFill>
              </a:rPr>
              <a:t>Finding a provider</a:t>
            </a:r>
          </a:p>
          <a:p>
            <a:pPr marL="0" indent="0">
              <a:buNone/>
            </a:pPr>
            <a:r>
              <a:rPr lang="en-US" dirty="0"/>
              <a:t>As a PPO plan participant, you are highly encouraged to use in-network providers whenever possible. </a:t>
            </a:r>
          </a:p>
          <a:p>
            <a:pPr marL="0" indent="0">
              <a:buNone/>
            </a:pPr>
            <a:r>
              <a:rPr lang="en-US" dirty="0"/>
              <a:t>Simply log on to your account at </a:t>
            </a:r>
            <a:r>
              <a:rPr lang="en-US" b="1" dirty="0">
                <a:solidFill>
                  <a:srgbClr val="0A3255"/>
                </a:solidFill>
                <a:hlinkClick r:id="rId3">
                  <a:extLst>
                    <a:ext uri="{A12FA001-AC4F-418D-AE19-62706E023703}">
                      <ahyp:hlinkClr xmlns:ahyp="http://schemas.microsoft.com/office/drawing/2018/hyperlinkcolor" val="tx"/>
                    </a:ext>
                  </a:extLst>
                </a:hlinkClick>
              </a:rPr>
              <a:t>www.medica.com</a:t>
            </a:r>
            <a:r>
              <a:rPr lang="en-US" b="1" dirty="0">
                <a:solidFill>
                  <a:srgbClr val="0A3255"/>
                </a:solidFill>
              </a:rPr>
              <a:t> </a:t>
            </a:r>
            <a:r>
              <a:rPr lang="en-US" dirty="0"/>
              <a:t>and use the provider search tool to find in-network providers in your area and/or verify whether your current provider is in-network.  You may also call the number on the back of your ID card. </a:t>
            </a:r>
            <a:endParaRPr lang="en-US" sz="2400" dirty="0"/>
          </a:p>
          <a:p>
            <a:pPr marL="0" indent="0">
              <a:buNone/>
            </a:pPr>
            <a:endParaRPr lang="en-US" b="1" dirty="0">
              <a:solidFill>
                <a:srgbClr val="58595B"/>
              </a:solidFill>
            </a:endParaRPr>
          </a:p>
          <a:p>
            <a:pPr marL="0" indent="0">
              <a:buNone/>
            </a:pPr>
            <a:endParaRPr lang="en-US" dirty="0"/>
          </a:p>
          <a:p>
            <a:pPr marL="0" indent="0">
              <a:buNone/>
            </a:pPr>
            <a:endParaRPr lang="en-US" b="1" dirty="0">
              <a:highlight>
                <a:srgbClr val="FFFF00"/>
              </a:highlight>
            </a:endParaRPr>
          </a:p>
        </p:txBody>
      </p:sp>
      <p:sp>
        <p:nvSpPr>
          <p:cNvPr id="5" name="Text Placeholder 4">
            <a:extLst>
              <a:ext uri="{FF2B5EF4-FFF2-40B4-BE49-F238E27FC236}">
                <a16:creationId xmlns:a16="http://schemas.microsoft.com/office/drawing/2014/main" id="{39091489-C64B-567F-041D-AE0CAE9D9DBD}"/>
              </a:ext>
            </a:extLst>
          </p:cNvPr>
          <p:cNvSpPr>
            <a:spLocks noGrp="1"/>
          </p:cNvSpPr>
          <p:nvPr>
            <p:ph type="body" sz="quarter" idx="10"/>
          </p:nvPr>
        </p:nvSpPr>
        <p:spPr/>
        <p:txBody>
          <a:bodyPr/>
          <a:lstStyle/>
          <a:p>
            <a:r>
              <a:rPr lang="en-US" dirty="0"/>
              <a:t>PPO</a:t>
            </a:r>
          </a:p>
        </p:txBody>
      </p:sp>
      <p:grpSp>
        <p:nvGrpSpPr>
          <p:cNvPr id="10" name="Group 9">
            <a:extLst>
              <a:ext uri="{FF2B5EF4-FFF2-40B4-BE49-F238E27FC236}">
                <a16:creationId xmlns:a16="http://schemas.microsoft.com/office/drawing/2014/main" id="{70D09EEB-6503-4149-5B20-2815AA6428A5}"/>
              </a:ext>
            </a:extLst>
          </p:cNvPr>
          <p:cNvGrpSpPr/>
          <p:nvPr/>
        </p:nvGrpSpPr>
        <p:grpSpPr>
          <a:xfrm>
            <a:off x="5590749" y="2000913"/>
            <a:ext cx="2692181" cy="3770574"/>
            <a:chOff x="5466924" y="718081"/>
            <a:chExt cx="2692181" cy="3770574"/>
          </a:xfrm>
        </p:grpSpPr>
        <p:sp>
          <p:nvSpPr>
            <p:cNvPr id="12" name="Oval 11">
              <a:extLst>
                <a:ext uri="{FF2B5EF4-FFF2-40B4-BE49-F238E27FC236}">
                  <a16:creationId xmlns:a16="http://schemas.microsoft.com/office/drawing/2014/main" id="{1D410541-915A-D19E-9E08-19813F40B05F}"/>
                </a:ext>
              </a:extLst>
            </p:cNvPr>
            <p:cNvSpPr/>
            <p:nvPr/>
          </p:nvSpPr>
          <p:spPr>
            <a:xfrm>
              <a:off x="5466924" y="718081"/>
              <a:ext cx="1337585" cy="1337585"/>
            </a:xfrm>
            <a:prstGeom prst="ellipse">
              <a:avLst/>
            </a:prstGeom>
            <a:solidFill>
              <a:schemeClr val="accent3"/>
            </a:solidFill>
            <a:ln>
              <a:solidFill>
                <a:srgbClr val="585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Graphic 12" descr="Medicine with solid fill">
              <a:extLst>
                <a:ext uri="{FF2B5EF4-FFF2-40B4-BE49-F238E27FC236}">
                  <a16:creationId xmlns:a16="http://schemas.microsoft.com/office/drawing/2014/main" id="{69782635-F205-304D-D2CF-911E2685649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5618436" y="859761"/>
              <a:ext cx="1034560" cy="1034560"/>
            </a:xfrm>
            <a:prstGeom prst="rect">
              <a:avLst/>
            </a:prstGeom>
          </p:spPr>
        </p:pic>
        <p:sp>
          <p:nvSpPr>
            <p:cNvPr id="19" name="Oval 18">
              <a:extLst>
                <a:ext uri="{FF2B5EF4-FFF2-40B4-BE49-F238E27FC236}">
                  <a16:creationId xmlns:a16="http://schemas.microsoft.com/office/drawing/2014/main" id="{8DDAC718-EA7C-B003-658A-32BCAC5EC23E}"/>
                </a:ext>
              </a:extLst>
            </p:cNvPr>
            <p:cNvSpPr/>
            <p:nvPr/>
          </p:nvSpPr>
          <p:spPr>
            <a:xfrm>
              <a:off x="5560332" y="811489"/>
              <a:ext cx="1337585" cy="1337585"/>
            </a:xfrm>
            <a:prstGeom prst="ellipse">
              <a:avLst/>
            </a:prstGeom>
            <a:noFill/>
            <a:ln>
              <a:solidFill>
                <a:schemeClr val="accent3">
                  <a:lumMod val="90000"/>
                  <a:lumOff val="1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3C8B9608-CA1D-BE85-54D3-2D53DEC6818A}"/>
                </a:ext>
              </a:extLst>
            </p:cNvPr>
            <p:cNvSpPr/>
            <p:nvPr/>
          </p:nvSpPr>
          <p:spPr>
            <a:xfrm>
              <a:off x="6104493" y="1603383"/>
              <a:ext cx="1961204" cy="1961204"/>
            </a:xfrm>
            <a:prstGeom prst="ellipse">
              <a:avLst/>
            </a:prstGeom>
            <a:solidFill>
              <a:srgbClr val="58595B"/>
            </a:solidFill>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p>
          </p:txBody>
        </p:sp>
        <p:pic>
          <p:nvPicPr>
            <p:cNvPr id="16" name="Graphic 15" descr="Stethoscope with solid fill">
              <a:extLst>
                <a:ext uri="{FF2B5EF4-FFF2-40B4-BE49-F238E27FC236}">
                  <a16:creationId xmlns:a16="http://schemas.microsoft.com/office/drawing/2014/main" id="{47E31F73-01C5-85C0-31DB-84296256901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6401188" y="1880414"/>
              <a:ext cx="1426807" cy="1426807"/>
            </a:xfrm>
            <a:prstGeom prst="rect">
              <a:avLst/>
            </a:prstGeom>
          </p:spPr>
        </p:pic>
        <p:sp>
          <p:nvSpPr>
            <p:cNvPr id="20" name="Oval 19">
              <a:extLst>
                <a:ext uri="{FF2B5EF4-FFF2-40B4-BE49-F238E27FC236}">
                  <a16:creationId xmlns:a16="http://schemas.microsoft.com/office/drawing/2014/main" id="{EF8F2974-B7F7-B99E-B266-2ECEEA08C42D}"/>
                </a:ext>
              </a:extLst>
            </p:cNvPr>
            <p:cNvSpPr/>
            <p:nvPr/>
          </p:nvSpPr>
          <p:spPr>
            <a:xfrm>
              <a:off x="6197901" y="1696791"/>
              <a:ext cx="1961204" cy="1961204"/>
            </a:xfrm>
            <a:prstGeom prst="ellipse">
              <a:avLst/>
            </a:prstGeom>
            <a:noFill/>
            <a:ln>
              <a:solidFill>
                <a:srgbClr val="58595B"/>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E44F97FE-A3FB-9480-4842-CDBF4D60B03F}"/>
                </a:ext>
              </a:extLst>
            </p:cNvPr>
            <p:cNvSpPr/>
            <p:nvPr/>
          </p:nvSpPr>
          <p:spPr>
            <a:xfrm>
              <a:off x="6104493" y="3377153"/>
              <a:ext cx="1018094" cy="1018094"/>
            </a:xfrm>
            <a:prstGeom prst="ellipse">
              <a:avLst/>
            </a:prstGeom>
            <a:solidFill>
              <a:srgbClr val="E56B1D"/>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US" dirty="0"/>
            </a:p>
          </p:txBody>
        </p:sp>
        <p:pic>
          <p:nvPicPr>
            <p:cNvPr id="18" name="Graphic 17" descr="Care with solid fill">
              <a:extLst>
                <a:ext uri="{FF2B5EF4-FFF2-40B4-BE49-F238E27FC236}">
                  <a16:creationId xmlns:a16="http://schemas.microsoft.com/office/drawing/2014/main" id="{7E522B0B-AE95-93FE-E700-438FC205CC1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6197320" y="3469980"/>
              <a:ext cx="832441" cy="832441"/>
            </a:xfrm>
            <a:prstGeom prst="rect">
              <a:avLst/>
            </a:prstGeom>
          </p:spPr>
        </p:pic>
        <p:sp>
          <p:nvSpPr>
            <p:cNvPr id="21" name="Oval 20">
              <a:extLst>
                <a:ext uri="{FF2B5EF4-FFF2-40B4-BE49-F238E27FC236}">
                  <a16:creationId xmlns:a16="http://schemas.microsoft.com/office/drawing/2014/main" id="{3193B20A-168E-F557-E4C0-1E17C4D1DE6F}"/>
                </a:ext>
              </a:extLst>
            </p:cNvPr>
            <p:cNvSpPr/>
            <p:nvPr/>
          </p:nvSpPr>
          <p:spPr>
            <a:xfrm>
              <a:off x="6197901" y="3470561"/>
              <a:ext cx="1018094" cy="1018094"/>
            </a:xfrm>
            <a:prstGeom prst="ellipse">
              <a:avLst/>
            </a:prstGeom>
            <a:noFill/>
            <a:ln>
              <a:solidFill>
                <a:srgbClr val="58595B"/>
              </a:solid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US" dirty="0"/>
            </a:p>
          </p:txBody>
        </p:sp>
      </p:grpSp>
      <p:pic>
        <p:nvPicPr>
          <p:cNvPr id="2" name="Graphic 1" descr="Care with solid fill">
            <a:extLst>
              <a:ext uri="{FF2B5EF4-FFF2-40B4-BE49-F238E27FC236}">
                <a16:creationId xmlns:a16="http://schemas.microsoft.com/office/drawing/2014/main" id="{7A26BFA1-A28B-F138-1445-4D412938FB7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5488704" y="5924639"/>
            <a:ext cx="832441" cy="832441"/>
          </a:xfrm>
          <a:prstGeom prst="rect">
            <a:avLst/>
          </a:prstGeom>
        </p:spPr>
      </p:pic>
    </p:spTree>
    <p:extLst>
      <p:ext uri="{BB962C8B-B14F-4D97-AF65-F5344CB8AC3E}">
        <p14:creationId xmlns:p14="http://schemas.microsoft.com/office/powerpoint/2010/main" val="591542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3">
            <a:extLst>
              <a:ext uri="{FF2B5EF4-FFF2-40B4-BE49-F238E27FC236}">
                <a16:creationId xmlns:a16="http://schemas.microsoft.com/office/drawing/2014/main" id="{2C32D240-949A-58FD-6008-D7A8F5141061}"/>
              </a:ext>
            </a:extLst>
          </p:cNvPr>
          <p:cNvSpPr>
            <a:spLocks noGrp="1"/>
          </p:cNvSpPr>
          <p:nvPr>
            <p:ph type="title"/>
          </p:nvPr>
        </p:nvSpPr>
        <p:spPr>
          <a:xfrm>
            <a:off x="575940" y="305924"/>
            <a:ext cx="8973353" cy="1060704"/>
          </a:xfrm>
        </p:spPr>
        <p:txBody>
          <a:bodyPr>
            <a:normAutofit fontScale="90000"/>
          </a:bodyPr>
          <a:lstStyle/>
          <a:p>
            <a:r>
              <a:rPr lang="en-US" dirty="0">
                <a:solidFill>
                  <a:srgbClr val="58595B"/>
                </a:solidFill>
              </a:rPr>
              <a:t>MEDICAL COVERAGE</a:t>
            </a:r>
            <a:br>
              <a:rPr lang="en-US" dirty="0"/>
            </a:br>
            <a:r>
              <a:rPr lang="en-US" dirty="0">
                <a:solidFill>
                  <a:srgbClr val="2D3193"/>
                </a:solidFill>
              </a:rPr>
              <a:t>Park Nicollet and Health Partners</a:t>
            </a:r>
          </a:p>
        </p:txBody>
      </p:sp>
      <p:sp>
        <p:nvSpPr>
          <p:cNvPr id="5" name="Content Placeholder 4">
            <a:extLst>
              <a:ext uri="{FF2B5EF4-FFF2-40B4-BE49-F238E27FC236}">
                <a16:creationId xmlns:a16="http://schemas.microsoft.com/office/drawing/2014/main" id="{41682C73-44FC-03E1-F53B-B3EF0D9E1AF7}"/>
              </a:ext>
            </a:extLst>
          </p:cNvPr>
          <p:cNvSpPr>
            <a:spLocks noGrp="1"/>
          </p:cNvSpPr>
          <p:nvPr>
            <p:ph sz="half" idx="10"/>
          </p:nvPr>
        </p:nvSpPr>
        <p:spPr>
          <a:xfrm>
            <a:off x="575940" y="1225965"/>
            <a:ext cx="9235177" cy="306485"/>
          </a:xfrm>
        </p:spPr>
        <p:txBody>
          <a:bodyPr/>
          <a:lstStyle/>
          <a:p>
            <a:pPr marL="0" indent="0">
              <a:buNone/>
            </a:pPr>
            <a:r>
              <a:rPr lang="en-US" dirty="0"/>
              <a:t>Following is a high-level overview of your medical plan options. For complete coverage details, please refer to the Summary Plan Description (SPD). </a:t>
            </a:r>
          </a:p>
        </p:txBody>
      </p:sp>
      <p:graphicFrame>
        <p:nvGraphicFramePr>
          <p:cNvPr id="4" name="Content Placeholder 5">
            <a:extLst>
              <a:ext uri="{FF2B5EF4-FFF2-40B4-BE49-F238E27FC236}">
                <a16:creationId xmlns:a16="http://schemas.microsoft.com/office/drawing/2014/main" id="{988BF22C-A743-7C4C-19FE-17508C98A049}"/>
              </a:ext>
            </a:extLst>
          </p:cNvPr>
          <p:cNvGraphicFramePr>
            <a:graphicFrameLocks/>
          </p:cNvGraphicFramePr>
          <p:nvPr>
            <p:extLst>
              <p:ext uri="{D42A27DB-BD31-4B8C-83A1-F6EECF244321}">
                <p14:modId xmlns:p14="http://schemas.microsoft.com/office/powerpoint/2010/main" val="1012885993"/>
              </p:ext>
            </p:extLst>
          </p:nvPr>
        </p:nvGraphicFramePr>
        <p:xfrm>
          <a:off x="639327" y="1696496"/>
          <a:ext cx="8909966" cy="4466535"/>
        </p:xfrm>
        <a:graphic>
          <a:graphicData uri="http://schemas.openxmlformats.org/drawingml/2006/table">
            <a:tbl>
              <a:tblPr firstRow="1" bandRow="1">
                <a:tableStyleId>{93296810-A885-4BE3-A3E7-6D5BEEA58F35}</a:tableStyleId>
              </a:tblPr>
              <a:tblGrid>
                <a:gridCol w="2200275">
                  <a:extLst>
                    <a:ext uri="{9D8B030D-6E8A-4147-A177-3AD203B41FA5}">
                      <a16:colId xmlns:a16="http://schemas.microsoft.com/office/drawing/2014/main" val="2861052236"/>
                    </a:ext>
                  </a:extLst>
                </a:gridCol>
                <a:gridCol w="866775">
                  <a:extLst>
                    <a:ext uri="{9D8B030D-6E8A-4147-A177-3AD203B41FA5}">
                      <a16:colId xmlns:a16="http://schemas.microsoft.com/office/drawing/2014/main" val="1051452227"/>
                    </a:ext>
                  </a:extLst>
                </a:gridCol>
                <a:gridCol w="819150">
                  <a:extLst>
                    <a:ext uri="{9D8B030D-6E8A-4147-A177-3AD203B41FA5}">
                      <a16:colId xmlns:a16="http://schemas.microsoft.com/office/drawing/2014/main" val="509126124"/>
                    </a:ext>
                  </a:extLst>
                </a:gridCol>
                <a:gridCol w="847725">
                  <a:extLst>
                    <a:ext uri="{9D8B030D-6E8A-4147-A177-3AD203B41FA5}">
                      <a16:colId xmlns:a16="http://schemas.microsoft.com/office/drawing/2014/main" val="4271201102"/>
                    </a:ext>
                  </a:extLst>
                </a:gridCol>
                <a:gridCol w="857250">
                  <a:extLst>
                    <a:ext uri="{9D8B030D-6E8A-4147-A177-3AD203B41FA5}">
                      <a16:colId xmlns:a16="http://schemas.microsoft.com/office/drawing/2014/main" val="477279041"/>
                    </a:ext>
                  </a:extLst>
                </a:gridCol>
                <a:gridCol w="866775">
                  <a:extLst>
                    <a:ext uri="{9D8B030D-6E8A-4147-A177-3AD203B41FA5}">
                      <a16:colId xmlns:a16="http://schemas.microsoft.com/office/drawing/2014/main" val="1163321147"/>
                    </a:ext>
                  </a:extLst>
                </a:gridCol>
                <a:gridCol w="771525">
                  <a:extLst>
                    <a:ext uri="{9D8B030D-6E8A-4147-A177-3AD203B41FA5}">
                      <a16:colId xmlns:a16="http://schemas.microsoft.com/office/drawing/2014/main" val="1132255496"/>
                    </a:ext>
                  </a:extLst>
                </a:gridCol>
                <a:gridCol w="847725">
                  <a:extLst>
                    <a:ext uri="{9D8B030D-6E8A-4147-A177-3AD203B41FA5}">
                      <a16:colId xmlns:a16="http://schemas.microsoft.com/office/drawing/2014/main" val="2864850941"/>
                    </a:ext>
                  </a:extLst>
                </a:gridCol>
                <a:gridCol w="832766">
                  <a:extLst>
                    <a:ext uri="{9D8B030D-6E8A-4147-A177-3AD203B41FA5}">
                      <a16:colId xmlns:a16="http://schemas.microsoft.com/office/drawing/2014/main" val="1187735589"/>
                    </a:ext>
                  </a:extLst>
                </a:gridCol>
              </a:tblGrid>
              <a:tr h="216049">
                <a:tc rowSpan="2">
                  <a:txBody>
                    <a:bodyPr/>
                    <a:lstStyle/>
                    <a:p>
                      <a:r>
                        <a:rPr lang="en-US" sz="1200" dirty="0">
                          <a:solidFill>
                            <a:schemeClr val="bg1"/>
                          </a:solidFill>
                        </a:rPr>
                        <a:t>Key Benefits</a:t>
                      </a:r>
                    </a:p>
                  </a:txBody>
                  <a:tcPr marL="45720" marR="45720" marT="9144" marB="9144" anchor="ctr">
                    <a:lnL w="12700" cap="flat" cmpd="sng" algn="ctr">
                      <a:solidFill>
                        <a:srgbClr val="5859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8595B"/>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gridSpan="2">
                  <a:txBody>
                    <a:bodyPr/>
                    <a:lstStyle/>
                    <a:p>
                      <a:pPr algn="ctr"/>
                      <a:r>
                        <a:rPr lang="en-US" sz="1200" dirty="0">
                          <a:solidFill>
                            <a:schemeClr val="bg1"/>
                          </a:solidFill>
                        </a:rPr>
                        <a:t>$1,500 PPO</a:t>
                      </a: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8595B"/>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hMerge="1">
                  <a:txBody>
                    <a:bodyPr/>
                    <a:lstStyle/>
                    <a:p>
                      <a:endParaRPr lang="en-US"/>
                    </a:p>
                  </a:txBody>
                  <a:tcPr/>
                </a:tc>
                <a:tc gridSpan="2">
                  <a:txBody>
                    <a:bodyPr/>
                    <a:lstStyle/>
                    <a:p>
                      <a:pPr algn="ctr"/>
                      <a:r>
                        <a:rPr lang="en-US" sz="1200" dirty="0">
                          <a:solidFill>
                            <a:schemeClr val="bg1"/>
                          </a:solidFill>
                        </a:rPr>
                        <a:t>$3,300 PPO HDHP</a:t>
                      </a: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8595B"/>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hMerge="1">
                  <a:txBody>
                    <a:bodyPr/>
                    <a:lstStyle/>
                    <a:p>
                      <a:endParaRPr lang="en-US"/>
                    </a:p>
                  </a:txBody>
                  <a:tcPr/>
                </a:tc>
                <a:tc gridSpan="2">
                  <a:txBody>
                    <a:bodyPr/>
                    <a:lstStyle/>
                    <a:p>
                      <a:pPr algn="ctr"/>
                      <a:r>
                        <a:rPr lang="en-US" sz="1200" dirty="0">
                          <a:solidFill>
                            <a:schemeClr val="bg1"/>
                          </a:solidFill>
                        </a:rPr>
                        <a:t>$4,500 PPO HDHP</a:t>
                      </a: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8595B"/>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hMerge="1">
                  <a:txBody>
                    <a:bodyPr/>
                    <a:lstStyle/>
                    <a:p>
                      <a:endParaRPr lang="en-US"/>
                    </a:p>
                  </a:txBody>
                  <a:tcPr/>
                </a:tc>
                <a:tc gridSpan="2">
                  <a:txBody>
                    <a:bodyPr/>
                    <a:lstStyle/>
                    <a:p>
                      <a:pPr algn="ctr"/>
                      <a:r>
                        <a:rPr lang="en-US" sz="1200" dirty="0">
                          <a:solidFill>
                            <a:schemeClr val="bg1"/>
                          </a:solidFill>
                        </a:rPr>
                        <a:t>$6,350 PPO HDHP</a:t>
                      </a:r>
                    </a:p>
                  </a:txBody>
                  <a:tcPr marL="45720" marR="45720" marT="9144" marB="9144" anchor="ctr">
                    <a:lnL w="12700" cap="flat" cmpd="sng" algn="ctr">
                      <a:noFill/>
                      <a:prstDash val="solid"/>
                      <a:round/>
                      <a:headEnd type="none" w="med" len="med"/>
                      <a:tailEnd type="none" w="med" len="med"/>
                    </a:lnL>
                    <a:lnR w="12700" cap="flat" cmpd="sng" algn="ctr">
                      <a:solidFill>
                        <a:srgbClr val="58595B"/>
                      </a:solidFill>
                      <a:prstDash val="solid"/>
                      <a:round/>
                      <a:headEnd type="none" w="med" len="med"/>
                      <a:tailEnd type="none" w="med" len="med"/>
                    </a:lnR>
                    <a:lnT w="12700" cap="flat" cmpd="sng" algn="ctr">
                      <a:solidFill>
                        <a:srgbClr val="58595B"/>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hMerge="1">
                  <a:txBody>
                    <a:bodyPr/>
                    <a:lstStyle/>
                    <a:p>
                      <a:endParaRPr lang="en-US"/>
                    </a:p>
                  </a:txBody>
                  <a:tcPr/>
                </a:tc>
                <a:extLst>
                  <a:ext uri="{0D108BD9-81ED-4DB2-BD59-A6C34878D82A}">
                    <a16:rowId xmlns:a16="http://schemas.microsoft.com/office/drawing/2014/main" val="2483015917"/>
                  </a:ext>
                </a:extLst>
              </a:tr>
              <a:tr h="346987">
                <a:tc vMerge="1">
                  <a:txBody>
                    <a:bodyPr/>
                    <a:lstStyle/>
                    <a:p>
                      <a:endParaRPr lang="en-US"/>
                    </a:p>
                  </a:txBody>
                  <a:tcPr/>
                </a:tc>
                <a:tc>
                  <a:txBody>
                    <a:bodyPr/>
                    <a:lstStyle/>
                    <a:p>
                      <a:pPr algn="ctr"/>
                      <a:r>
                        <a:rPr lang="en-US" sz="1000" b="1" dirty="0">
                          <a:solidFill>
                            <a:schemeClr val="bg1"/>
                          </a:solidFill>
                        </a:rPr>
                        <a:t>In-Network</a:t>
                      </a: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a:txBody>
                    <a:bodyPr/>
                    <a:lstStyle/>
                    <a:p>
                      <a:pPr algn="ctr"/>
                      <a:r>
                        <a:rPr lang="en-US" sz="1000" b="1" spc="0" baseline="0" dirty="0">
                          <a:solidFill>
                            <a:schemeClr val="bg1"/>
                          </a:solidFill>
                        </a:rPr>
                        <a:t>Out-of-Network</a:t>
                      </a:r>
                      <a:r>
                        <a:rPr lang="en-US" sz="1000" b="1" spc="0" baseline="30000" dirty="0">
                          <a:solidFill>
                            <a:schemeClr val="bg1"/>
                          </a:solidFill>
                        </a:rPr>
                        <a:t>1</a:t>
                      </a:r>
                      <a:endParaRPr lang="en-US" sz="1000" b="1" dirty="0">
                        <a:solidFill>
                          <a:schemeClr val="bg1"/>
                        </a:solidFill>
                      </a:endParaRP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a:txBody>
                    <a:bodyPr/>
                    <a:lstStyle/>
                    <a:p>
                      <a:pPr algn="ctr"/>
                      <a:r>
                        <a:rPr lang="en-US" sz="1000" b="1" dirty="0">
                          <a:solidFill>
                            <a:schemeClr val="bg1"/>
                          </a:solidFill>
                        </a:rPr>
                        <a:t>In-Network</a:t>
                      </a: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a:txBody>
                    <a:bodyPr/>
                    <a:lstStyle/>
                    <a:p>
                      <a:pPr algn="ctr"/>
                      <a:r>
                        <a:rPr lang="en-US" sz="1000" b="1" spc="0" baseline="0" dirty="0">
                          <a:solidFill>
                            <a:schemeClr val="bg1"/>
                          </a:solidFill>
                        </a:rPr>
                        <a:t>Out-of-Network</a:t>
                      </a:r>
                      <a:r>
                        <a:rPr lang="en-US" sz="1000" b="1" spc="0" baseline="30000" dirty="0">
                          <a:solidFill>
                            <a:schemeClr val="bg1"/>
                          </a:solidFill>
                        </a:rPr>
                        <a:t>1</a:t>
                      </a:r>
                      <a:endParaRPr lang="en-US" sz="1000" b="1" dirty="0">
                        <a:solidFill>
                          <a:schemeClr val="bg1"/>
                        </a:solidFill>
                      </a:endParaRP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a:txBody>
                    <a:bodyPr/>
                    <a:lstStyle/>
                    <a:p>
                      <a:pPr algn="ctr"/>
                      <a:r>
                        <a:rPr lang="en-US" sz="1000" b="1" dirty="0">
                          <a:solidFill>
                            <a:schemeClr val="bg1"/>
                          </a:solidFill>
                        </a:rPr>
                        <a:t>In-Network</a:t>
                      </a: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a:txBody>
                    <a:bodyPr/>
                    <a:lstStyle/>
                    <a:p>
                      <a:pPr algn="ctr"/>
                      <a:r>
                        <a:rPr lang="en-US" sz="1000" b="1" spc="0" baseline="0" dirty="0">
                          <a:solidFill>
                            <a:schemeClr val="bg1"/>
                          </a:solidFill>
                        </a:rPr>
                        <a:t>Out-of-Network</a:t>
                      </a:r>
                      <a:r>
                        <a:rPr lang="en-US" sz="1000" b="1" spc="0" baseline="30000" dirty="0">
                          <a:solidFill>
                            <a:schemeClr val="bg1"/>
                          </a:solidFill>
                        </a:rPr>
                        <a:t>1</a:t>
                      </a:r>
                      <a:endParaRPr lang="en-US" sz="1000" b="1" dirty="0">
                        <a:solidFill>
                          <a:schemeClr val="bg1"/>
                        </a:solidFill>
                      </a:endParaRP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a:txBody>
                    <a:bodyPr/>
                    <a:lstStyle/>
                    <a:p>
                      <a:pPr algn="ctr"/>
                      <a:r>
                        <a:rPr lang="en-US" sz="1000" b="1" dirty="0">
                          <a:solidFill>
                            <a:schemeClr val="bg1"/>
                          </a:solidFill>
                        </a:rPr>
                        <a:t>In-Network</a:t>
                      </a: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a:txBody>
                    <a:bodyPr/>
                    <a:lstStyle/>
                    <a:p>
                      <a:pPr algn="ctr"/>
                      <a:r>
                        <a:rPr lang="en-US" sz="1000" b="1" spc="0" baseline="0" dirty="0">
                          <a:solidFill>
                            <a:schemeClr val="bg1"/>
                          </a:solidFill>
                        </a:rPr>
                        <a:t>Out-of-Network</a:t>
                      </a:r>
                      <a:r>
                        <a:rPr lang="en-US" sz="1000" b="1" spc="0" baseline="30000" dirty="0">
                          <a:solidFill>
                            <a:schemeClr val="bg1"/>
                          </a:solidFill>
                        </a:rPr>
                        <a:t>1</a:t>
                      </a:r>
                      <a:endParaRPr lang="en-US" sz="1000" b="1" dirty="0">
                        <a:solidFill>
                          <a:schemeClr val="bg1"/>
                        </a:solidFill>
                      </a:endParaRPr>
                    </a:p>
                  </a:txBody>
                  <a:tcPr marL="45720" marR="45720" marT="9144" marB="9144" anchor="ctr">
                    <a:lnL w="12700" cap="flat" cmpd="sng" algn="ctr">
                      <a:noFill/>
                      <a:prstDash val="solid"/>
                      <a:round/>
                      <a:headEnd type="none" w="med" len="med"/>
                      <a:tailEnd type="none" w="med" len="med"/>
                    </a:lnL>
                    <a:lnR w="12700" cap="flat" cmpd="sng" algn="ctr">
                      <a:solidFill>
                        <a:srgbClr val="58595B"/>
                      </a:solid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extLst>
                  <a:ext uri="{0D108BD9-81ED-4DB2-BD59-A6C34878D82A}">
                    <a16:rowId xmlns:a16="http://schemas.microsoft.com/office/drawing/2014/main" val="2031780738"/>
                  </a:ext>
                </a:extLst>
              </a:tr>
              <a:tr h="346987">
                <a:tc>
                  <a:txBody>
                    <a:bodyPr/>
                    <a:lstStyle/>
                    <a:p>
                      <a:r>
                        <a:rPr lang="en-US" sz="1000" b="1" dirty="0"/>
                        <a:t>Deductible</a:t>
                      </a:r>
                      <a:r>
                        <a:rPr lang="en-US" sz="1000" dirty="0"/>
                        <a:t> (</a:t>
                      </a:r>
                      <a:r>
                        <a:rPr lang="en-US" sz="1000" kern="1200" dirty="0">
                          <a:solidFill>
                            <a:schemeClr val="dk1"/>
                          </a:solidFill>
                        </a:rPr>
                        <a:t>Individual</a:t>
                      </a:r>
                      <a:r>
                        <a:rPr lang="en-US" sz="1000" dirty="0"/>
                        <a:t>/Family)</a:t>
                      </a:r>
                      <a:endParaRPr lang="en-US" sz="1000" dirty="0">
                        <a:latin typeface="+mj-lt"/>
                      </a:endParaRP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$1,500 / $4,500</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$3,000 / $9,000</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$3,300 / $6,600</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$6,600 / $13,200</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$4,500 / $9,000</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$9,000/ $18,000</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$6,350 / $12,700</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$12,700 / $25,400</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91071910"/>
                  </a:ext>
                </a:extLst>
              </a:tr>
              <a:tr h="346987">
                <a:tc>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000" b="1" dirty="0"/>
                        <a:t>Out-of-Pocket Max </a:t>
                      </a:r>
                      <a:r>
                        <a:rPr lang="en-US" sz="1000" dirty="0"/>
                        <a:t>(Individual/Family)</a:t>
                      </a:r>
                      <a:endParaRPr lang="en-US" sz="1000" dirty="0">
                        <a:latin typeface="+mj-lt"/>
                      </a:endParaRP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$3,500 / $7,000</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$10,500 / $21,000</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$6,500 / $13,000</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$19,500 / $39,000</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$6,500 / $13,000</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$19,500 / $39,000</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$6,350 / $12,700</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$19,050 / $38,100</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0531170"/>
                  </a:ext>
                </a:extLst>
              </a:tr>
              <a:tr h="346987">
                <a:tc>
                  <a:txBody>
                    <a:bodyPr/>
                    <a:lstStyle/>
                    <a:p>
                      <a:pPr algn="l" fontAlgn="b"/>
                      <a:r>
                        <a:rPr lang="en-US" sz="1000" b="1" kern="1200" dirty="0">
                          <a:solidFill>
                            <a:schemeClr val="dk1"/>
                          </a:solidFill>
                        </a:rPr>
                        <a:t>Office Visits </a:t>
                      </a:r>
                      <a:r>
                        <a:rPr lang="en-US" sz="1000" kern="1200" dirty="0">
                          <a:solidFill>
                            <a:schemeClr val="dk1"/>
                          </a:solidFill>
                        </a:rPr>
                        <a:t>(physician/specialist)</a:t>
                      </a:r>
                      <a:endParaRPr lang="en-US" sz="1000" kern="1200" dirty="0">
                        <a:solidFill>
                          <a:schemeClr val="dk1"/>
                        </a:solidFill>
                        <a:latin typeface="+mj-lt"/>
                        <a:ea typeface="+mn-ea"/>
                        <a:cs typeface="+mn-cs"/>
                      </a:endParaRP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Copay</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0%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0" lang="en-US" sz="1000" b="0" i="0" u="none" strike="noStrike" kern="1200" cap="none" spc="0" normalizeH="0" baseline="0" noProof="0" dirty="0">
                          <a:ln>
                            <a:noFill/>
                          </a:ln>
                          <a:solidFill>
                            <a:prstClr val="black"/>
                          </a:solidFill>
                          <a:effectLst/>
                          <a:uLnTx/>
                          <a:uFillTx/>
                          <a:latin typeface="Gill Sans MT" panose="020B0502020104020203"/>
                          <a:ea typeface="+mn-ea"/>
                          <a:cs typeface="+mn-cs"/>
                        </a:rPr>
                        <a:t>50% after deductible </a:t>
                      </a:r>
                      <a:endParaRPr lang="en-US" sz="1000" dirty="0"/>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58524261"/>
                  </a:ext>
                </a:extLst>
              </a:tr>
              <a:tr h="346987">
                <a:tc>
                  <a:txBody>
                    <a:bodyPr/>
                    <a:lstStyle/>
                    <a:p>
                      <a:pPr algn="l" fontAlgn="b"/>
                      <a:r>
                        <a:rPr lang="en-US" sz="1000" b="1" u="none" strike="noStrike" dirty="0">
                          <a:solidFill>
                            <a:srgbClr val="000000"/>
                          </a:solidFill>
                          <a:effectLst/>
                        </a:rPr>
                        <a:t>Routine Preventive Care</a:t>
                      </a:r>
                      <a:endParaRPr lang="en-US" sz="1000" b="1" i="0" u="none" strike="noStrike" dirty="0">
                        <a:solidFill>
                          <a:srgbClr val="000000"/>
                        </a:solidFill>
                        <a:effectLst/>
                        <a:latin typeface="+mj-lt"/>
                      </a:endParaRP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No Charge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No Charge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No Charge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No Charge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0" lang="en-US" sz="1000" b="0" i="0" u="none" strike="noStrike" kern="1200" cap="none" spc="0" normalizeH="0" baseline="0" noProof="0" dirty="0">
                          <a:ln>
                            <a:noFill/>
                          </a:ln>
                          <a:solidFill>
                            <a:prstClr val="black"/>
                          </a:solidFill>
                          <a:effectLst/>
                          <a:uLnTx/>
                          <a:uFillTx/>
                          <a:latin typeface="Gill Sans MT" panose="020B0502020104020203"/>
                          <a:ea typeface="+mn-ea"/>
                          <a:cs typeface="+mn-cs"/>
                        </a:rPr>
                        <a:t>50% after deductible </a:t>
                      </a:r>
                      <a:endParaRPr lang="en-US" sz="1000" dirty="0"/>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60762413"/>
                  </a:ext>
                </a:extLst>
              </a:tr>
              <a:tr h="346987">
                <a:tc>
                  <a:txBody>
                    <a:bodyPr/>
                    <a:lstStyle/>
                    <a:p>
                      <a:pPr algn="l" fontAlgn="b"/>
                      <a:r>
                        <a:rPr lang="en-US" sz="1000" b="1" u="none" strike="noStrike" dirty="0">
                          <a:solidFill>
                            <a:srgbClr val="000000"/>
                          </a:solidFill>
                          <a:effectLst/>
                        </a:rPr>
                        <a:t>Diagnostics (</a:t>
                      </a:r>
                      <a:r>
                        <a:rPr lang="en-US" sz="1000" b="0" u="none" strike="noStrike" dirty="0">
                          <a:solidFill>
                            <a:srgbClr val="000000"/>
                          </a:solidFill>
                          <a:effectLst/>
                        </a:rPr>
                        <a:t>lab / X-ray)</a:t>
                      </a:r>
                      <a:endParaRPr lang="en-US" sz="1000" b="0" i="0" u="none" strike="noStrike" dirty="0">
                        <a:solidFill>
                          <a:srgbClr val="000000"/>
                        </a:solidFill>
                        <a:effectLst/>
                        <a:latin typeface="+mj-lt"/>
                      </a:endParaRP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No Charge / 25% after deductible </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Gill Sans MT" panose="020B0502020104020203"/>
                          <a:ea typeface="+mn-ea"/>
                          <a:cs typeface="+mn-cs"/>
                        </a:rPr>
                        <a:t>0%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Gill Sans MT" panose="020B0502020104020203"/>
                          <a:ea typeface="+mn-ea"/>
                          <a:cs typeface="+mn-cs"/>
                        </a:rPr>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9654046"/>
                  </a:ext>
                </a:extLst>
              </a:tr>
              <a:tr h="346987">
                <a:tc>
                  <a:txBody>
                    <a:bodyPr/>
                    <a:lstStyle/>
                    <a:p>
                      <a:pPr algn="l" fontAlgn="b"/>
                      <a:r>
                        <a:rPr lang="en-US" sz="1000" b="1" u="none" strike="noStrike" dirty="0">
                          <a:solidFill>
                            <a:srgbClr val="000000"/>
                          </a:solidFill>
                          <a:effectLst/>
                        </a:rPr>
                        <a:t>Complex Imaging</a:t>
                      </a:r>
                      <a:endParaRPr lang="en-US" sz="1000" b="1" i="0" u="none" strike="noStrike" dirty="0">
                        <a:solidFill>
                          <a:srgbClr val="000000"/>
                        </a:solidFill>
                        <a:effectLst/>
                        <a:latin typeface="+mj-lt"/>
                      </a:endParaRP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Gill Sans MT" panose="020B0502020104020203"/>
                          <a:ea typeface="+mn-ea"/>
                          <a:cs typeface="+mn-cs"/>
                        </a:rPr>
                        <a:t>0%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Gill Sans MT" panose="020B0502020104020203"/>
                          <a:ea typeface="+mn-ea"/>
                          <a:cs typeface="+mn-cs"/>
                        </a:rPr>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09900636"/>
                  </a:ext>
                </a:extLst>
              </a:tr>
              <a:tr h="346987">
                <a:tc>
                  <a:txBody>
                    <a:bodyPr/>
                    <a:lstStyle/>
                    <a:p>
                      <a:pPr algn="l" fontAlgn="b"/>
                      <a:r>
                        <a:rPr lang="en-US" sz="1000" b="1" u="none" strike="noStrike" dirty="0">
                          <a:solidFill>
                            <a:srgbClr val="000000"/>
                          </a:solidFill>
                          <a:effectLst/>
                        </a:rPr>
                        <a:t>Ambulance</a:t>
                      </a:r>
                      <a:endParaRPr lang="en-US" sz="1000" b="1" i="0" u="none" strike="noStrike" dirty="0">
                        <a:solidFill>
                          <a:srgbClr val="000000"/>
                        </a:solidFill>
                        <a:effectLst/>
                        <a:latin typeface="+mj-lt"/>
                      </a:endParaRP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Gill Sans MT" panose="020B0502020104020203"/>
                          <a:ea typeface="+mn-ea"/>
                          <a:cs typeface="+mn-cs"/>
                        </a:rPr>
                        <a:t>0% after deductible</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1086789880"/>
                  </a:ext>
                </a:extLst>
              </a:tr>
              <a:tr h="346987">
                <a:tc>
                  <a:txBody>
                    <a:bodyPr/>
                    <a:lstStyle/>
                    <a:p>
                      <a:pPr algn="l" fontAlgn="b"/>
                      <a:r>
                        <a:rPr lang="en-US" sz="1000" b="1" u="none" strike="noStrike" dirty="0">
                          <a:solidFill>
                            <a:srgbClr val="000000"/>
                          </a:solidFill>
                          <a:effectLst/>
                        </a:rPr>
                        <a:t>Emergency Room</a:t>
                      </a:r>
                      <a:endParaRPr lang="en-US" sz="1000" b="1" i="0" u="none" strike="noStrike" dirty="0">
                        <a:solidFill>
                          <a:srgbClr val="000000"/>
                        </a:solidFill>
                        <a:effectLst/>
                        <a:latin typeface="+mj-lt"/>
                      </a:endParaRP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Gill Sans MT" panose="020B0502020104020203"/>
                          <a:ea typeface="+mn-ea"/>
                          <a:cs typeface="+mn-cs"/>
                        </a:rPr>
                        <a:t>0% after deductible</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2178791518"/>
                  </a:ext>
                </a:extLst>
              </a:tr>
              <a:tr h="305128">
                <a:tc>
                  <a:txBody>
                    <a:bodyPr/>
                    <a:lstStyle/>
                    <a:p>
                      <a:pPr algn="l" fontAlgn="b"/>
                      <a:r>
                        <a:rPr lang="en-US" sz="1000" b="1" u="none" strike="noStrike" dirty="0">
                          <a:solidFill>
                            <a:srgbClr val="000000"/>
                          </a:solidFill>
                          <a:effectLst/>
                        </a:rPr>
                        <a:t>Urgent Care Facility</a:t>
                      </a:r>
                      <a:endParaRPr lang="en-US" sz="1000" b="1" i="0" u="none" strike="noStrike" dirty="0">
                        <a:solidFill>
                          <a:srgbClr val="000000"/>
                        </a:solidFill>
                        <a:effectLst/>
                        <a:latin typeface="+mj-lt"/>
                      </a:endParaRP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000" dirty="0"/>
                        <a:t>$25 Copay</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Gill Sans MT" panose="020B0502020104020203"/>
                          <a:ea typeface="+mn-ea"/>
                          <a:cs typeface="+mn-cs"/>
                        </a:rPr>
                        <a:t>0% after deductible</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1031709626"/>
                  </a:ext>
                </a:extLst>
              </a:tr>
              <a:tr h="346987">
                <a:tc>
                  <a:txBody>
                    <a:bodyPr/>
                    <a:lstStyle/>
                    <a:p>
                      <a:pPr algn="l" fontAlgn="b"/>
                      <a:r>
                        <a:rPr lang="en-US" sz="1000" b="1" u="none" strike="noStrike" kern="1200" dirty="0">
                          <a:solidFill>
                            <a:srgbClr val="000000"/>
                          </a:solidFill>
                          <a:effectLst/>
                        </a:rPr>
                        <a:t>Inpatient Hospital</a:t>
                      </a:r>
                      <a:endParaRPr lang="en-US" sz="1000" b="1" i="0" u="none" strike="noStrike" kern="1200" dirty="0">
                        <a:solidFill>
                          <a:srgbClr val="000000"/>
                        </a:solidFill>
                        <a:effectLst/>
                        <a:latin typeface="+mj-lt"/>
                        <a:ea typeface="+mn-ea"/>
                        <a:cs typeface="+mn-cs"/>
                      </a:endParaRPr>
                    </a:p>
                  </a:txBody>
                  <a:tcPr marL="45720" marR="45720" marT="18288" marB="18288"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Gill Sans MT" panose="020B0502020104020203"/>
                          <a:ea typeface="+mn-ea"/>
                          <a:cs typeface="+mn-cs"/>
                        </a:rPr>
                        <a:t>0%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Gill Sans MT" panose="020B0502020104020203"/>
                          <a:ea typeface="+mn-ea"/>
                          <a:cs typeface="+mn-cs"/>
                        </a:rPr>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88918645"/>
                  </a:ext>
                </a:extLst>
              </a:tr>
              <a:tr h="346987">
                <a:tc>
                  <a:txBody>
                    <a:bodyPr/>
                    <a:lstStyle/>
                    <a:p>
                      <a:pPr algn="l" fontAlgn="b"/>
                      <a:r>
                        <a:rPr lang="en-US" sz="1000" b="1" u="none" strike="noStrike" kern="1200" dirty="0">
                          <a:solidFill>
                            <a:srgbClr val="000000"/>
                          </a:solidFill>
                          <a:effectLst/>
                        </a:rPr>
                        <a:t>Outpatient Surgery</a:t>
                      </a:r>
                      <a:endParaRPr lang="en-US" sz="1000" b="1" i="0" u="none" strike="noStrike" kern="1200" dirty="0">
                        <a:solidFill>
                          <a:srgbClr val="000000"/>
                        </a:solidFill>
                        <a:effectLst/>
                        <a:latin typeface="+mj-lt"/>
                        <a:ea typeface="+mn-ea"/>
                        <a:cs typeface="+mn-cs"/>
                      </a:endParaRPr>
                    </a:p>
                  </a:txBody>
                  <a:tcPr marL="45720" marR="45720" marT="18288" marB="18288"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Copay</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Gill Sans MT" panose="020B0502020104020203"/>
                          <a:ea typeface="+mn-ea"/>
                          <a:cs typeface="+mn-cs"/>
                        </a:rPr>
                        <a:t>0%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Gill Sans MT" panose="020B0502020104020203"/>
                          <a:ea typeface="+mn-ea"/>
                          <a:cs typeface="+mn-cs"/>
                        </a:rPr>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07374849"/>
                  </a:ext>
                </a:extLst>
              </a:tr>
            </a:tbl>
          </a:graphicData>
        </a:graphic>
      </p:graphicFrame>
      <p:sp>
        <p:nvSpPr>
          <p:cNvPr id="2" name="Content Placeholder 12">
            <a:extLst>
              <a:ext uri="{FF2B5EF4-FFF2-40B4-BE49-F238E27FC236}">
                <a16:creationId xmlns:a16="http://schemas.microsoft.com/office/drawing/2014/main" id="{0193DA1A-ABEE-3009-B572-3B62052F6732}"/>
              </a:ext>
            </a:extLst>
          </p:cNvPr>
          <p:cNvSpPr txBox="1">
            <a:spLocks/>
          </p:cNvSpPr>
          <p:nvPr/>
        </p:nvSpPr>
        <p:spPr>
          <a:xfrm>
            <a:off x="575940" y="6163031"/>
            <a:ext cx="8674735" cy="594360"/>
          </a:xfrm>
          <a:prstGeom prst="rect">
            <a:avLst/>
          </a:prstGeom>
          <a:noFill/>
        </p:spPr>
        <p:txBody>
          <a:bodyPr/>
          <a:lstStyle>
            <a:lvl1pPr marL="0" indent="0" algn="l" defTabSz="100584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1pPr>
            <a:lvl2pPr marL="75438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2pPr>
            <a:lvl3pPr marL="125730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3pPr>
            <a:lvl4pPr marL="176022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4pPr>
            <a:lvl5pPr marL="226314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a:lstStyle>
          <a:p>
            <a:pPr>
              <a:lnSpc>
                <a:spcPct val="100000"/>
              </a:lnSpc>
              <a:spcBef>
                <a:spcPts val="0"/>
              </a:spcBef>
            </a:pPr>
            <a:r>
              <a:rPr lang="en-US" sz="800" dirty="0"/>
              <a:t>Coinsurance percentages and copay amounts shown in the above chart represent what the member is responsible for paying.</a:t>
            </a:r>
          </a:p>
          <a:p>
            <a:pPr marL="228600" indent="-228600">
              <a:lnSpc>
                <a:spcPct val="100000"/>
              </a:lnSpc>
              <a:spcBef>
                <a:spcPts val="0"/>
              </a:spcBef>
              <a:buAutoNum type="arabicPeriod"/>
            </a:pPr>
            <a:r>
              <a:rPr lang="en-US" sz="800" dirty="0"/>
              <a:t>If you use an out-of-network provider, you will be responsible for any charges above the maximum allowed amount.  </a:t>
            </a:r>
          </a:p>
          <a:p>
            <a:pPr marL="228600" indent="-228600">
              <a:lnSpc>
                <a:spcPct val="100000"/>
              </a:lnSpc>
              <a:spcBef>
                <a:spcPts val="0"/>
              </a:spcBef>
              <a:buFont typeface="Arial" panose="020B0604020202020204" pitchFamily="34" charset="0"/>
              <a:buAutoNum type="arabicPeriod"/>
            </a:pPr>
            <a:r>
              <a:rPr lang="en-US" sz="800" dirty="0"/>
              <a:t>The deductible is embedded. This means that once a family member meets their individual deductible, the plan will begin to pay coinsurance for that family member. </a:t>
            </a:r>
            <a:endParaRPr lang="en-US" sz="800" dirty="0">
              <a:hlinkClick r:id="rId3" action="ppaction://hlinkfile">
                <a:extLst>
                  <a:ext uri="{A12FA001-AC4F-418D-AE19-62706E023703}">
                    <ahyp:hlinkClr xmlns:ahyp="http://schemas.microsoft.com/office/drawing/2018/hyperlinkcolor" val="tx"/>
                  </a:ext>
                </a:extLst>
              </a:hlinkClick>
            </a:endParaRPr>
          </a:p>
          <a:p>
            <a:pPr marL="228600" indent="-228600">
              <a:lnSpc>
                <a:spcPct val="100000"/>
              </a:lnSpc>
              <a:spcBef>
                <a:spcPts val="0"/>
              </a:spcBef>
              <a:buAutoNum type="arabicPeriod"/>
            </a:pPr>
            <a:r>
              <a:rPr lang="en-US" sz="800" dirty="0"/>
              <a:t>The out-of-pocket maximum is embedded. This means that, once an individual family member meets their out-of-pocket maximum, that individual’s expenses are covered at 100%.</a:t>
            </a:r>
          </a:p>
        </p:txBody>
      </p:sp>
    </p:spTree>
    <p:extLst>
      <p:ext uri="{BB962C8B-B14F-4D97-AF65-F5344CB8AC3E}">
        <p14:creationId xmlns:p14="http://schemas.microsoft.com/office/powerpoint/2010/main" val="4187843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3">
            <a:extLst>
              <a:ext uri="{FF2B5EF4-FFF2-40B4-BE49-F238E27FC236}">
                <a16:creationId xmlns:a16="http://schemas.microsoft.com/office/drawing/2014/main" id="{2C32D240-949A-58FD-6008-D7A8F5141061}"/>
              </a:ext>
            </a:extLst>
          </p:cNvPr>
          <p:cNvSpPr>
            <a:spLocks noGrp="1"/>
          </p:cNvSpPr>
          <p:nvPr>
            <p:ph type="title"/>
          </p:nvPr>
        </p:nvSpPr>
        <p:spPr>
          <a:xfrm>
            <a:off x="573899" y="310529"/>
            <a:ext cx="8796324" cy="1060704"/>
          </a:xfrm>
        </p:spPr>
        <p:txBody>
          <a:bodyPr>
            <a:normAutofit/>
          </a:bodyPr>
          <a:lstStyle/>
          <a:p>
            <a:r>
              <a:rPr lang="en-US" dirty="0">
                <a:solidFill>
                  <a:srgbClr val="58595B"/>
                </a:solidFill>
              </a:rPr>
              <a:t>MEDICAL COVERAGE</a:t>
            </a:r>
            <a:br>
              <a:rPr lang="en-US" dirty="0"/>
            </a:br>
            <a:r>
              <a:rPr lang="en-US" dirty="0">
                <a:solidFill>
                  <a:srgbClr val="2D3193"/>
                </a:solidFill>
              </a:rPr>
              <a:t>Choice Passport</a:t>
            </a:r>
          </a:p>
        </p:txBody>
      </p:sp>
      <p:sp>
        <p:nvSpPr>
          <p:cNvPr id="5" name="Content Placeholder 4">
            <a:extLst>
              <a:ext uri="{FF2B5EF4-FFF2-40B4-BE49-F238E27FC236}">
                <a16:creationId xmlns:a16="http://schemas.microsoft.com/office/drawing/2014/main" id="{41682C73-44FC-03E1-F53B-B3EF0D9E1AF7}"/>
              </a:ext>
            </a:extLst>
          </p:cNvPr>
          <p:cNvSpPr>
            <a:spLocks noGrp="1"/>
          </p:cNvSpPr>
          <p:nvPr>
            <p:ph sz="half" idx="10"/>
          </p:nvPr>
        </p:nvSpPr>
        <p:spPr>
          <a:xfrm>
            <a:off x="573899" y="1275476"/>
            <a:ext cx="8674735" cy="5457876"/>
          </a:xfrm>
        </p:spPr>
        <p:txBody>
          <a:bodyPr/>
          <a:lstStyle/>
          <a:p>
            <a:pPr marL="0" indent="0">
              <a:buNone/>
            </a:pPr>
            <a:r>
              <a:rPr lang="en-US" dirty="0"/>
              <a:t>Following is a high-level overview of your medical plan options. For complete coverage details, please refer to the Summary Plan Description (SPD). </a:t>
            </a:r>
          </a:p>
        </p:txBody>
      </p:sp>
      <p:graphicFrame>
        <p:nvGraphicFramePr>
          <p:cNvPr id="8" name="Content Placeholder 5">
            <a:extLst>
              <a:ext uri="{FF2B5EF4-FFF2-40B4-BE49-F238E27FC236}">
                <a16:creationId xmlns:a16="http://schemas.microsoft.com/office/drawing/2014/main" id="{50F5AF2B-528D-ACC1-2426-F6CEE956D9A9}"/>
              </a:ext>
            </a:extLst>
          </p:cNvPr>
          <p:cNvGraphicFramePr>
            <a:graphicFrameLocks/>
          </p:cNvGraphicFramePr>
          <p:nvPr>
            <p:extLst>
              <p:ext uri="{D42A27DB-BD31-4B8C-83A1-F6EECF244321}">
                <p14:modId xmlns:p14="http://schemas.microsoft.com/office/powerpoint/2010/main" val="2100949911"/>
              </p:ext>
            </p:extLst>
          </p:nvPr>
        </p:nvGraphicFramePr>
        <p:xfrm>
          <a:off x="634693" y="1771147"/>
          <a:ext cx="8909966" cy="4466535"/>
        </p:xfrm>
        <a:graphic>
          <a:graphicData uri="http://schemas.openxmlformats.org/drawingml/2006/table">
            <a:tbl>
              <a:tblPr firstRow="1" bandRow="1">
                <a:tableStyleId>{93296810-A885-4BE3-A3E7-6D5BEEA58F35}</a:tableStyleId>
              </a:tblPr>
              <a:tblGrid>
                <a:gridCol w="2200275">
                  <a:extLst>
                    <a:ext uri="{9D8B030D-6E8A-4147-A177-3AD203B41FA5}">
                      <a16:colId xmlns:a16="http://schemas.microsoft.com/office/drawing/2014/main" val="2861052236"/>
                    </a:ext>
                  </a:extLst>
                </a:gridCol>
                <a:gridCol w="866775">
                  <a:extLst>
                    <a:ext uri="{9D8B030D-6E8A-4147-A177-3AD203B41FA5}">
                      <a16:colId xmlns:a16="http://schemas.microsoft.com/office/drawing/2014/main" val="1051452227"/>
                    </a:ext>
                  </a:extLst>
                </a:gridCol>
                <a:gridCol w="819150">
                  <a:extLst>
                    <a:ext uri="{9D8B030D-6E8A-4147-A177-3AD203B41FA5}">
                      <a16:colId xmlns:a16="http://schemas.microsoft.com/office/drawing/2014/main" val="509126124"/>
                    </a:ext>
                  </a:extLst>
                </a:gridCol>
                <a:gridCol w="847725">
                  <a:extLst>
                    <a:ext uri="{9D8B030D-6E8A-4147-A177-3AD203B41FA5}">
                      <a16:colId xmlns:a16="http://schemas.microsoft.com/office/drawing/2014/main" val="4271201102"/>
                    </a:ext>
                  </a:extLst>
                </a:gridCol>
                <a:gridCol w="857250">
                  <a:extLst>
                    <a:ext uri="{9D8B030D-6E8A-4147-A177-3AD203B41FA5}">
                      <a16:colId xmlns:a16="http://schemas.microsoft.com/office/drawing/2014/main" val="477279041"/>
                    </a:ext>
                  </a:extLst>
                </a:gridCol>
                <a:gridCol w="866775">
                  <a:extLst>
                    <a:ext uri="{9D8B030D-6E8A-4147-A177-3AD203B41FA5}">
                      <a16:colId xmlns:a16="http://schemas.microsoft.com/office/drawing/2014/main" val="1163321147"/>
                    </a:ext>
                  </a:extLst>
                </a:gridCol>
                <a:gridCol w="771525">
                  <a:extLst>
                    <a:ext uri="{9D8B030D-6E8A-4147-A177-3AD203B41FA5}">
                      <a16:colId xmlns:a16="http://schemas.microsoft.com/office/drawing/2014/main" val="1132255496"/>
                    </a:ext>
                  </a:extLst>
                </a:gridCol>
                <a:gridCol w="847725">
                  <a:extLst>
                    <a:ext uri="{9D8B030D-6E8A-4147-A177-3AD203B41FA5}">
                      <a16:colId xmlns:a16="http://schemas.microsoft.com/office/drawing/2014/main" val="2864850941"/>
                    </a:ext>
                  </a:extLst>
                </a:gridCol>
                <a:gridCol w="832766">
                  <a:extLst>
                    <a:ext uri="{9D8B030D-6E8A-4147-A177-3AD203B41FA5}">
                      <a16:colId xmlns:a16="http://schemas.microsoft.com/office/drawing/2014/main" val="1187735589"/>
                    </a:ext>
                  </a:extLst>
                </a:gridCol>
              </a:tblGrid>
              <a:tr h="216049">
                <a:tc rowSpan="2">
                  <a:txBody>
                    <a:bodyPr/>
                    <a:lstStyle/>
                    <a:p>
                      <a:r>
                        <a:rPr lang="en-US" sz="1200" dirty="0">
                          <a:solidFill>
                            <a:schemeClr val="bg1"/>
                          </a:solidFill>
                        </a:rPr>
                        <a:t>Key Benefits</a:t>
                      </a:r>
                    </a:p>
                  </a:txBody>
                  <a:tcPr marL="45720" marR="45720" marT="9144" marB="9144" anchor="ctr">
                    <a:lnL w="12700" cap="flat" cmpd="sng" algn="ctr">
                      <a:solidFill>
                        <a:srgbClr val="5859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8595B"/>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gridSpan="2">
                  <a:txBody>
                    <a:bodyPr/>
                    <a:lstStyle/>
                    <a:p>
                      <a:pPr algn="ctr"/>
                      <a:r>
                        <a:rPr lang="en-US" sz="1200" dirty="0">
                          <a:solidFill>
                            <a:schemeClr val="bg1"/>
                          </a:solidFill>
                        </a:rPr>
                        <a:t>$1,500 PPO</a:t>
                      </a: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8595B"/>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hMerge="1">
                  <a:txBody>
                    <a:bodyPr/>
                    <a:lstStyle/>
                    <a:p>
                      <a:endParaRPr lang="en-US"/>
                    </a:p>
                  </a:txBody>
                  <a:tcPr/>
                </a:tc>
                <a:tc gridSpan="2">
                  <a:txBody>
                    <a:bodyPr/>
                    <a:lstStyle/>
                    <a:p>
                      <a:pPr algn="ctr"/>
                      <a:r>
                        <a:rPr lang="en-US" sz="1200" dirty="0">
                          <a:solidFill>
                            <a:schemeClr val="bg1"/>
                          </a:solidFill>
                        </a:rPr>
                        <a:t>$3,300 PPO HDHP</a:t>
                      </a: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8595B"/>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hMerge="1">
                  <a:txBody>
                    <a:bodyPr/>
                    <a:lstStyle/>
                    <a:p>
                      <a:endParaRPr lang="en-US"/>
                    </a:p>
                  </a:txBody>
                  <a:tcPr/>
                </a:tc>
                <a:tc gridSpan="2">
                  <a:txBody>
                    <a:bodyPr/>
                    <a:lstStyle/>
                    <a:p>
                      <a:pPr algn="ctr"/>
                      <a:r>
                        <a:rPr lang="en-US" sz="1200" dirty="0">
                          <a:solidFill>
                            <a:schemeClr val="bg1"/>
                          </a:solidFill>
                        </a:rPr>
                        <a:t>$4,500 PPO HDHP</a:t>
                      </a: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8595B"/>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hMerge="1">
                  <a:txBody>
                    <a:bodyPr/>
                    <a:lstStyle/>
                    <a:p>
                      <a:endParaRPr lang="en-US"/>
                    </a:p>
                  </a:txBody>
                  <a:tcPr/>
                </a:tc>
                <a:tc gridSpan="2">
                  <a:txBody>
                    <a:bodyPr/>
                    <a:lstStyle/>
                    <a:p>
                      <a:pPr algn="ctr"/>
                      <a:r>
                        <a:rPr lang="en-US" sz="1200" dirty="0">
                          <a:solidFill>
                            <a:schemeClr val="bg1"/>
                          </a:solidFill>
                        </a:rPr>
                        <a:t>$6,350 PPO HDHP</a:t>
                      </a:r>
                    </a:p>
                  </a:txBody>
                  <a:tcPr marL="45720" marR="45720" marT="9144" marB="9144" anchor="ctr">
                    <a:lnL w="12700" cap="flat" cmpd="sng" algn="ctr">
                      <a:noFill/>
                      <a:prstDash val="solid"/>
                      <a:round/>
                      <a:headEnd type="none" w="med" len="med"/>
                      <a:tailEnd type="none" w="med" len="med"/>
                    </a:lnL>
                    <a:lnR w="12700" cap="flat" cmpd="sng" algn="ctr">
                      <a:solidFill>
                        <a:srgbClr val="58595B"/>
                      </a:solidFill>
                      <a:prstDash val="solid"/>
                      <a:round/>
                      <a:headEnd type="none" w="med" len="med"/>
                      <a:tailEnd type="none" w="med" len="med"/>
                    </a:lnR>
                    <a:lnT w="12700" cap="flat" cmpd="sng" algn="ctr">
                      <a:solidFill>
                        <a:srgbClr val="58595B"/>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hMerge="1">
                  <a:txBody>
                    <a:bodyPr/>
                    <a:lstStyle/>
                    <a:p>
                      <a:endParaRPr lang="en-US"/>
                    </a:p>
                  </a:txBody>
                  <a:tcPr/>
                </a:tc>
                <a:extLst>
                  <a:ext uri="{0D108BD9-81ED-4DB2-BD59-A6C34878D82A}">
                    <a16:rowId xmlns:a16="http://schemas.microsoft.com/office/drawing/2014/main" val="2483015917"/>
                  </a:ext>
                </a:extLst>
              </a:tr>
              <a:tr h="346987">
                <a:tc vMerge="1">
                  <a:txBody>
                    <a:bodyPr/>
                    <a:lstStyle/>
                    <a:p>
                      <a:endParaRPr lang="en-US"/>
                    </a:p>
                  </a:txBody>
                  <a:tcPr/>
                </a:tc>
                <a:tc>
                  <a:txBody>
                    <a:bodyPr/>
                    <a:lstStyle/>
                    <a:p>
                      <a:pPr algn="ctr"/>
                      <a:r>
                        <a:rPr lang="en-US" sz="1000" b="1" dirty="0">
                          <a:solidFill>
                            <a:schemeClr val="bg1"/>
                          </a:solidFill>
                        </a:rPr>
                        <a:t>In-Network</a:t>
                      </a: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a:txBody>
                    <a:bodyPr/>
                    <a:lstStyle/>
                    <a:p>
                      <a:pPr algn="ctr"/>
                      <a:r>
                        <a:rPr lang="en-US" sz="1000" b="1" spc="0" baseline="0" dirty="0">
                          <a:solidFill>
                            <a:schemeClr val="bg1"/>
                          </a:solidFill>
                        </a:rPr>
                        <a:t>Out-of-Network</a:t>
                      </a:r>
                      <a:r>
                        <a:rPr lang="en-US" sz="1000" b="1" spc="0" baseline="30000" dirty="0">
                          <a:solidFill>
                            <a:schemeClr val="bg1"/>
                          </a:solidFill>
                        </a:rPr>
                        <a:t>1</a:t>
                      </a:r>
                      <a:endParaRPr lang="en-US" sz="1000" b="1" dirty="0">
                        <a:solidFill>
                          <a:schemeClr val="bg1"/>
                        </a:solidFill>
                      </a:endParaRP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a:txBody>
                    <a:bodyPr/>
                    <a:lstStyle/>
                    <a:p>
                      <a:pPr algn="ctr"/>
                      <a:r>
                        <a:rPr lang="en-US" sz="1000" b="1" dirty="0">
                          <a:solidFill>
                            <a:schemeClr val="bg1"/>
                          </a:solidFill>
                        </a:rPr>
                        <a:t>In-Network</a:t>
                      </a: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a:txBody>
                    <a:bodyPr/>
                    <a:lstStyle/>
                    <a:p>
                      <a:pPr algn="ctr"/>
                      <a:r>
                        <a:rPr lang="en-US" sz="1000" b="1" spc="0" baseline="0" dirty="0">
                          <a:solidFill>
                            <a:schemeClr val="bg1"/>
                          </a:solidFill>
                        </a:rPr>
                        <a:t>Out-of-Network</a:t>
                      </a:r>
                      <a:r>
                        <a:rPr lang="en-US" sz="1000" b="1" spc="0" baseline="30000" dirty="0">
                          <a:solidFill>
                            <a:schemeClr val="bg1"/>
                          </a:solidFill>
                        </a:rPr>
                        <a:t>1</a:t>
                      </a:r>
                      <a:endParaRPr lang="en-US" sz="1000" b="1" dirty="0">
                        <a:solidFill>
                          <a:schemeClr val="bg1"/>
                        </a:solidFill>
                      </a:endParaRP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a:txBody>
                    <a:bodyPr/>
                    <a:lstStyle/>
                    <a:p>
                      <a:pPr algn="ctr"/>
                      <a:r>
                        <a:rPr lang="en-US" sz="1000" b="1" dirty="0">
                          <a:solidFill>
                            <a:schemeClr val="bg1"/>
                          </a:solidFill>
                        </a:rPr>
                        <a:t>In-Network</a:t>
                      </a: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a:txBody>
                    <a:bodyPr/>
                    <a:lstStyle/>
                    <a:p>
                      <a:pPr algn="ctr"/>
                      <a:r>
                        <a:rPr lang="en-US" sz="1000" b="1" spc="0" baseline="0" dirty="0">
                          <a:solidFill>
                            <a:schemeClr val="bg1"/>
                          </a:solidFill>
                        </a:rPr>
                        <a:t>Out-of-Network</a:t>
                      </a:r>
                      <a:r>
                        <a:rPr lang="en-US" sz="1000" b="1" spc="0" baseline="30000" dirty="0">
                          <a:solidFill>
                            <a:schemeClr val="bg1"/>
                          </a:solidFill>
                        </a:rPr>
                        <a:t>1</a:t>
                      </a:r>
                      <a:endParaRPr lang="en-US" sz="1000" b="1" dirty="0">
                        <a:solidFill>
                          <a:schemeClr val="bg1"/>
                        </a:solidFill>
                      </a:endParaRP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a:txBody>
                    <a:bodyPr/>
                    <a:lstStyle/>
                    <a:p>
                      <a:pPr algn="ctr"/>
                      <a:r>
                        <a:rPr lang="en-US" sz="1000" b="1" dirty="0">
                          <a:solidFill>
                            <a:schemeClr val="bg1"/>
                          </a:solidFill>
                        </a:rPr>
                        <a:t>In-Network</a:t>
                      </a: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a:txBody>
                    <a:bodyPr/>
                    <a:lstStyle/>
                    <a:p>
                      <a:pPr algn="ctr"/>
                      <a:r>
                        <a:rPr lang="en-US" sz="1000" b="1" spc="0" baseline="0" dirty="0">
                          <a:solidFill>
                            <a:schemeClr val="bg1"/>
                          </a:solidFill>
                        </a:rPr>
                        <a:t>Out-of-Network</a:t>
                      </a:r>
                      <a:r>
                        <a:rPr lang="en-US" sz="1000" b="1" spc="0" baseline="30000" dirty="0">
                          <a:solidFill>
                            <a:schemeClr val="bg1"/>
                          </a:solidFill>
                        </a:rPr>
                        <a:t>1</a:t>
                      </a:r>
                      <a:endParaRPr lang="en-US" sz="1000" b="1" dirty="0">
                        <a:solidFill>
                          <a:schemeClr val="bg1"/>
                        </a:solidFill>
                      </a:endParaRPr>
                    </a:p>
                  </a:txBody>
                  <a:tcPr marL="45720" marR="45720" marT="9144" marB="9144" anchor="ctr">
                    <a:lnL w="12700" cap="flat" cmpd="sng" algn="ctr">
                      <a:noFill/>
                      <a:prstDash val="solid"/>
                      <a:round/>
                      <a:headEnd type="none" w="med" len="med"/>
                      <a:tailEnd type="none" w="med" len="med"/>
                    </a:lnL>
                    <a:lnR w="12700" cap="flat" cmpd="sng" algn="ctr">
                      <a:solidFill>
                        <a:srgbClr val="58595B"/>
                      </a:solid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extLst>
                  <a:ext uri="{0D108BD9-81ED-4DB2-BD59-A6C34878D82A}">
                    <a16:rowId xmlns:a16="http://schemas.microsoft.com/office/drawing/2014/main" val="2031780738"/>
                  </a:ext>
                </a:extLst>
              </a:tr>
              <a:tr h="346987">
                <a:tc>
                  <a:txBody>
                    <a:bodyPr/>
                    <a:lstStyle/>
                    <a:p>
                      <a:r>
                        <a:rPr lang="en-US" sz="1000" b="1" dirty="0"/>
                        <a:t>Deductible</a:t>
                      </a:r>
                      <a:r>
                        <a:rPr lang="en-US" sz="1000" dirty="0"/>
                        <a:t> (</a:t>
                      </a:r>
                      <a:r>
                        <a:rPr lang="en-US" sz="1000" kern="1200" dirty="0">
                          <a:solidFill>
                            <a:schemeClr val="dk1"/>
                          </a:solidFill>
                        </a:rPr>
                        <a:t>Individual</a:t>
                      </a:r>
                      <a:r>
                        <a:rPr lang="en-US" sz="1000" dirty="0"/>
                        <a:t>/Family)</a:t>
                      </a:r>
                      <a:endParaRPr lang="en-US" sz="1000" dirty="0">
                        <a:latin typeface="+mj-lt"/>
                      </a:endParaRP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$1,500 / $4,500</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$3,000 / $9,000</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$3,300 / $6,600</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$6,600 / $13,200</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$4,500 / $9,000</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$9,000/ $18,000</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$6,350 / $12,700</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$12,700 / $25,400</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91071910"/>
                  </a:ext>
                </a:extLst>
              </a:tr>
              <a:tr h="346987">
                <a:tc>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000" b="1" dirty="0"/>
                        <a:t>Out-of-Pocket Max </a:t>
                      </a:r>
                      <a:r>
                        <a:rPr lang="en-US" sz="1000" dirty="0"/>
                        <a:t>(Individual/Family)</a:t>
                      </a:r>
                      <a:endParaRPr lang="en-US" sz="1000" dirty="0">
                        <a:latin typeface="+mj-lt"/>
                      </a:endParaRP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$3,500 / $7,000</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$10,500 / $21,000</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$6,500 / $13,000</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$19,500 / $39,000</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$6,500 / $13,000</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$19,500 / $39,000</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$6,350 / $12,700</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$19,050 / $38,100</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0531170"/>
                  </a:ext>
                </a:extLst>
              </a:tr>
              <a:tr h="346987">
                <a:tc>
                  <a:txBody>
                    <a:bodyPr/>
                    <a:lstStyle/>
                    <a:p>
                      <a:pPr algn="l" fontAlgn="b"/>
                      <a:r>
                        <a:rPr lang="en-US" sz="1000" b="1" kern="1200" dirty="0">
                          <a:solidFill>
                            <a:schemeClr val="dk1"/>
                          </a:solidFill>
                        </a:rPr>
                        <a:t>Office Visits </a:t>
                      </a:r>
                      <a:r>
                        <a:rPr lang="en-US" sz="1000" kern="1200" dirty="0">
                          <a:solidFill>
                            <a:schemeClr val="dk1"/>
                          </a:solidFill>
                        </a:rPr>
                        <a:t>(physician/specialist)</a:t>
                      </a:r>
                      <a:endParaRPr lang="en-US" sz="1000" kern="1200" dirty="0">
                        <a:solidFill>
                          <a:schemeClr val="dk1"/>
                        </a:solidFill>
                        <a:latin typeface="+mj-lt"/>
                        <a:ea typeface="+mn-ea"/>
                        <a:cs typeface="+mn-cs"/>
                      </a:endParaRP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Copay</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0%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0" lang="en-US" sz="1000" b="0" i="0" u="none" strike="noStrike" kern="1200" cap="none" spc="0" normalizeH="0" baseline="0" noProof="0" dirty="0">
                          <a:ln>
                            <a:noFill/>
                          </a:ln>
                          <a:solidFill>
                            <a:prstClr val="black"/>
                          </a:solidFill>
                          <a:effectLst/>
                          <a:uLnTx/>
                          <a:uFillTx/>
                          <a:latin typeface="Gill Sans MT" panose="020B0502020104020203"/>
                          <a:ea typeface="+mn-ea"/>
                          <a:cs typeface="+mn-cs"/>
                        </a:rPr>
                        <a:t>50% after deductible </a:t>
                      </a:r>
                      <a:endParaRPr lang="en-US" sz="1000" dirty="0"/>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58524261"/>
                  </a:ext>
                </a:extLst>
              </a:tr>
              <a:tr h="346987">
                <a:tc>
                  <a:txBody>
                    <a:bodyPr/>
                    <a:lstStyle/>
                    <a:p>
                      <a:pPr algn="l" fontAlgn="b"/>
                      <a:r>
                        <a:rPr lang="en-US" sz="1000" b="1" u="none" strike="noStrike" dirty="0">
                          <a:solidFill>
                            <a:srgbClr val="000000"/>
                          </a:solidFill>
                          <a:effectLst/>
                        </a:rPr>
                        <a:t>Routine Preventive Care</a:t>
                      </a:r>
                      <a:endParaRPr lang="en-US" sz="1000" b="1" i="0" u="none" strike="noStrike" dirty="0">
                        <a:solidFill>
                          <a:srgbClr val="000000"/>
                        </a:solidFill>
                        <a:effectLst/>
                        <a:latin typeface="+mj-lt"/>
                      </a:endParaRP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No Charge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No Charge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No Charge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No Charge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0" lang="en-US" sz="1000" b="0" i="0" u="none" strike="noStrike" kern="1200" cap="none" spc="0" normalizeH="0" baseline="0" noProof="0" dirty="0">
                          <a:ln>
                            <a:noFill/>
                          </a:ln>
                          <a:solidFill>
                            <a:prstClr val="black"/>
                          </a:solidFill>
                          <a:effectLst/>
                          <a:uLnTx/>
                          <a:uFillTx/>
                          <a:latin typeface="Gill Sans MT" panose="020B0502020104020203"/>
                          <a:ea typeface="+mn-ea"/>
                          <a:cs typeface="+mn-cs"/>
                        </a:rPr>
                        <a:t>50% after deductible </a:t>
                      </a:r>
                      <a:endParaRPr lang="en-US" sz="1000" dirty="0"/>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60762413"/>
                  </a:ext>
                </a:extLst>
              </a:tr>
              <a:tr h="346987">
                <a:tc>
                  <a:txBody>
                    <a:bodyPr/>
                    <a:lstStyle/>
                    <a:p>
                      <a:pPr algn="l" fontAlgn="b"/>
                      <a:r>
                        <a:rPr lang="en-US" sz="1000" b="1" u="none" strike="noStrike" dirty="0">
                          <a:solidFill>
                            <a:srgbClr val="000000"/>
                          </a:solidFill>
                          <a:effectLst/>
                        </a:rPr>
                        <a:t>Diagnostics (</a:t>
                      </a:r>
                      <a:r>
                        <a:rPr lang="en-US" sz="1000" b="0" u="none" strike="noStrike" dirty="0">
                          <a:solidFill>
                            <a:srgbClr val="000000"/>
                          </a:solidFill>
                          <a:effectLst/>
                        </a:rPr>
                        <a:t>lab / X-ray)</a:t>
                      </a:r>
                      <a:endParaRPr lang="en-US" sz="1000" b="0" i="0" u="none" strike="noStrike" dirty="0">
                        <a:solidFill>
                          <a:srgbClr val="000000"/>
                        </a:solidFill>
                        <a:effectLst/>
                        <a:latin typeface="+mj-lt"/>
                      </a:endParaRP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No Charge / 25% after deductible </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Gill Sans MT" panose="020B0502020104020203"/>
                          <a:ea typeface="+mn-ea"/>
                          <a:cs typeface="+mn-cs"/>
                        </a:rPr>
                        <a:t>0%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Gill Sans MT" panose="020B0502020104020203"/>
                          <a:ea typeface="+mn-ea"/>
                          <a:cs typeface="+mn-cs"/>
                        </a:rPr>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9654046"/>
                  </a:ext>
                </a:extLst>
              </a:tr>
              <a:tr h="346987">
                <a:tc>
                  <a:txBody>
                    <a:bodyPr/>
                    <a:lstStyle/>
                    <a:p>
                      <a:pPr algn="l" fontAlgn="b"/>
                      <a:r>
                        <a:rPr lang="en-US" sz="1000" b="1" u="none" strike="noStrike" dirty="0">
                          <a:solidFill>
                            <a:srgbClr val="000000"/>
                          </a:solidFill>
                          <a:effectLst/>
                        </a:rPr>
                        <a:t>Complex Imaging</a:t>
                      </a:r>
                      <a:endParaRPr lang="en-US" sz="1000" b="1" i="0" u="none" strike="noStrike" dirty="0">
                        <a:solidFill>
                          <a:srgbClr val="000000"/>
                        </a:solidFill>
                        <a:effectLst/>
                        <a:latin typeface="+mj-lt"/>
                      </a:endParaRP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Gill Sans MT" panose="020B0502020104020203"/>
                          <a:ea typeface="+mn-ea"/>
                          <a:cs typeface="+mn-cs"/>
                        </a:rPr>
                        <a:t>0%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Gill Sans MT" panose="020B0502020104020203"/>
                          <a:ea typeface="+mn-ea"/>
                          <a:cs typeface="+mn-cs"/>
                        </a:rPr>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09900636"/>
                  </a:ext>
                </a:extLst>
              </a:tr>
              <a:tr h="346987">
                <a:tc>
                  <a:txBody>
                    <a:bodyPr/>
                    <a:lstStyle/>
                    <a:p>
                      <a:pPr algn="l" fontAlgn="b"/>
                      <a:r>
                        <a:rPr lang="en-US" sz="1000" b="1" u="none" strike="noStrike" dirty="0">
                          <a:solidFill>
                            <a:srgbClr val="000000"/>
                          </a:solidFill>
                          <a:effectLst/>
                        </a:rPr>
                        <a:t>Ambulance</a:t>
                      </a:r>
                      <a:endParaRPr lang="en-US" sz="1000" b="1" i="0" u="none" strike="noStrike" dirty="0">
                        <a:solidFill>
                          <a:srgbClr val="000000"/>
                        </a:solidFill>
                        <a:effectLst/>
                        <a:latin typeface="+mj-lt"/>
                      </a:endParaRP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Gill Sans MT" panose="020B0502020104020203"/>
                          <a:ea typeface="+mn-ea"/>
                          <a:cs typeface="+mn-cs"/>
                        </a:rPr>
                        <a:t>0% after deductible</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1086789880"/>
                  </a:ext>
                </a:extLst>
              </a:tr>
              <a:tr h="346987">
                <a:tc>
                  <a:txBody>
                    <a:bodyPr/>
                    <a:lstStyle/>
                    <a:p>
                      <a:pPr algn="l" fontAlgn="b"/>
                      <a:r>
                        <a:rPr lang="en-US" sz="1000" b="1" u="none" strike="noStrike" dirty="0">
                          <a:solidFill>
                            <a:srgbClr val="000000"/>
                          </a:solidFill>
                          <a:effectLst/>
                        </a:rPr>
                        <a:t>Emergency Room</a:t>
                      </a:r>
                      <a:endParaRPr lang="en-US" sz="1000" b="1" i="0" u="none" strike="noStrike" dirty="0">
                        <a:solidFill>
                          <a:srgbClr val="000000"/>
                        </a:solidFill>
                        <a:effectLst/>
                        <a:latin typeface="+mj-lt"/>
                      </a:endParaRP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Gill Sans MT" panose="020B0502020104020203"/>
                          <a:ea typeface="+mn-ea"/>
                          <a:cs typeface="+mn-cs"/>
                        </a:rPr>
                        <a:t>0% after deductible</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2178791518"/>
                  </a:ext>
                </a:extLst>
              </a:tr>
              <a:tr h="305128">
                <a:tc>
                  <a:txBody>
                    <a:bodyPr/>
                    <a:lstStyle/>
                    <a:p>
                      <a:pPr algn="l" fontAlgn="b"/>
                      <a:r>
                        <a:rPr lang="en-US" sz="1000" b="1" u="none" strike="noStrike" dirty="0">
                          <a:solidFill>
                            <a:srgbClr val="000000"/>
                          </a:solidFill>
                          <a:effectLst/>
                        </a:rPr>
                        <a:t>Urgent Care Facility</a:t>
                      </a:r>
                      <a:endParaRPr lang="en-US" sz="1000" b="1" i="0" u="none" strike="noStrike" dirty="0">
                        <a:solidFill>
                          <a:srgbClr val="000000"/>
                        </a:solidFill>
                        <a:effectLst/>
                        <a:latin typeface="+mj-lt"/>
                      </a:endParaRP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000" dirty="0"/>
                        <a:t>$25 Copay</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Gill Sans MT" panose="020B0502020104020203"/>
                          <a:ea typeface="+mn-ea"/>
                          <a:cs typeface="+mn-cs"/>
                        </a:rPr>
                        <a:t>0% after deductible</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1031709626"/>
                  </a:ext>
                </a:extLst>
              </a:tr>
              <a:tr h="346987">
                <a:tc>
                  <a:txBody>
                    <a:bodyPr/>
                    <a:lstStyle/>
                    <a:p>
                      <a:pPr algn="l" fontAlgn="b"/>
                      <a:r>
                        <a:rPr lang="en-US" sz="1000" b="1" u="none" strike="noStrike" kern="1200" dirty="0">
                          <a:solidFill>
                            <a:srgbClr val="000000"/>
                          </a:solidFill>
                          <a:effectLst/>
                        </a:rPr>
                        <a:t>Inpatient Hospital</a:t>
                      </a:r>
                      <a:endParaRPr lang="en-US" sz="1000" b="1" i="0" u="none" strike="noStrike" kern="1200" dirty="0">
                        <a:solidFill>
                          <a:srgbClr val="000000"/>
                        </a:solidFill>
                        <a:effectLst/>
                        <a:latin typeface="+mj-lt"/>
                        <a:ea typeface="+mn-ea"/>
                        <a:cs typeface="+mn-cs"/>
                      </a:endParaRPr>
                    </a:p>
                  </a:txBody>
                  <a:tcPr marL="45720" marR="45720" marT="18288" marB="18288"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Gill Sans MT" panose="020B0502020104020203"/>
                          <a:ea typeface="+mn-ea"/>
                          <a:cs typeface="+mn-cs"/>
                        </a:rPr>
                        <a:t>0%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Gill Sans MT" panose="020B0502020104020203"/>
                          <a:ea typeface="+mn-ea"/>
                          <a:cs typeface="+mn-cs"/>
                        </a:rPr>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88918645"/>
                  </a:ext>
                </a:extLst>
              </a:tr>
              <a:tr h="346987">
                <a:tc>
                  <a:txBody>
                    <a:bodyPr/>
                    <a:lstStyle/>
                    <a:p>
                      <a:pPr algn="l" fontAlgn="b"/>
                      <a:r>
                        <a:rPr lang="en-US" sz="1000" b="1" u="none" strike="noStrike" kern="1200" dirty="0">
                          <a:solidFill>
                            <a:srgbClr val="000000"/>
                          </a:solidFill>
                          <a:effectLst/>
                        </a:rPr>
                        <a:t>Outpatient Surgery</a:t>
                      </a:r>
                      <a:endParaRPr lang="en-US" sz="1000" b="1" i="0" u="none" strike="noStrike" kern="1200" dirty="0">
                        <a:solidFill>
                          <a:srgbClr val="000000"/>
                        </a:solidFill>
                        <a:effectLst/>
                        <a:latin typeface="+mj-lt"/>
                        <a:ea typeface="+mn-ea"/>
                        <a:cs typeface="+mn-cs"/>
                      </a:endParaRPr>
                    </a:p>
                  </a:txBody>
                  <a:tcPr marL="45720" marR="45720" marT="18288" marB="18288"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Copay</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Gill Sans MT" panose="020B0502020104020203"/>
                          <a:ea typeface="+mn-ea"/>
                          <a:cs typeface="+mn-cs"/>
                        </a:rPr>
                        <a:t>0%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Gill Sans MT" panose="020B0502020104020203"/>
                          <a:ea typeface="+mn-ea"/>
                          <a:cs typeface="+mn-cs"/>
                        </a:rPr>
                        <a:t>50% after deductible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07374849"/>
                  </a:ext>
                </a:extLst>
              </a:tr>
            </a:tbl>
          </a:graphicData>
        </a:graphic>
      </p:graphicFrame>
      <p:sp>
        <p:nvSpPr>
          <p:cNvPr id="10" name="Content Placeholder 12">
            <a:extLst>
              <a:ext uri="{FF2B5EF4-FFF2-40B4-BE49-F238E27FC236}">
                <a16:creationId xmlns:a16="http://schemas.microsoft.com/office/drawing/2014/main" id="{33BE2E01-C3B6-DDD8-1C36-5A8E358FAE38}"/>
              </a:ext>
            </a:extLst>
          </p:cNvPr>
          <p:cNvSpPr txBox="1">
            <a:spLocks/>
          </p:cNvSpPr>
          <p:nvPr/>
        </p:nvSpPr>
        <p:spPr>
          <a:xfrm>
            <a:off x="573899" y="6237682"/>
            <a:ext cx="8674735" cy="594360"/>
          </a:xfrm>
          <a:prstGeom prst="rect">
            <a:avLst/>
          </a:prstGeom>
          <a:noFill/>
        </p:spPr>
        <p:txBody>
          <a:bodyPr/>
          <a:lstStyle>
            <a:lvl1pPr marL="0" indent="0" algn="l" defTabSz="100584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1pPr>
            <a:lvl2pPr marL="75438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2pPr>
            <a:lvl3pPr marL="125730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3pPr>
            <a:lvl4pPr marL="176022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4pPr>
            <a:lvl5pPr marL="226314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a:lstStyle>
          <a:p>
            <a:pPr>
              <a:lnSpc>
                <a:spcPct val="100000"/>
              </a:lnSpc>
              <a:spcBef>
                <a:spcPts val="0"/>
              </a:spcBef>
            </a:pPr>
            <a:r>
              <a:rPr lang="en-US" sz="800" dirty="0"/>
              <a:t>Coinsurance percentages and copay amounts shown in the above chart represent what the member is responsible for paying.</a:t>
            </a:r>
          </a:p>
          <a:p>
            <a:pPr marL="228600" indent="-228600">
              <a:lnSpc>
                <a:spcPct val="100000"/>
              </a:lnSpc>
              <a:spcBef>
                <a:spcPts val="0"/>
              </a:spcBef>
              <a:buAutoNum type="arabicPeriod"/>
            </a:pPr>
            <a:r>
              <a:rPr lang="en-US" sz="800" dirty="0"/>
              <a:t>If you use an out-of-network provider, you will be responsible for any charges above the maximum allowed amount.  </a:t>
            </a:r>
          </a:p>
          <a:p>
            <a:pPr marL="228600" indent="-228600">
              <a:lnSpc>
                <a:spcPct val="100000"/>
              </a:lnSpc>
              <a:spcBef>
                <a:spcPts val="0"/>
              </a:spcBef>
              <a:buFont typeface="Arial" panose="020B0604020202020204" pitchFamily="34" charset="0"/>
              <a:buAutoNum type="arabicPeriod"/>
            </a:pPr>
            <a:r>
              <a:rPr lang="en-US" sz="800" dirty="0"/>
              <a:t>The deductible is embedded. This means that once a family member meets their individual deductible, the plan will begin to pay coinsurance for that family member. </a:t>
            </a:r>
            <a:endParaRPr lang="en-US" sz="800" dirty="0">
              <a:hlinkClick r:id="rId3" action="ppaction://hlinkfile">
                <a:extLst>
                  <a:ext uri="{A12FA001-AC4F-418D-AE19-62706E023703}">
                    <ahyp:hlinkClr xmlns:ahyp="http://schemas.microsoft.com/office/drawing/2018/hyperlinkcolor" val="tx"/>
                  </a:ext>
                </a:extLst>
              </a:hlinkClick>
            </a:endParaRPr>
          </a:p>
          <a:p>
            <a:pPr marL="228600" indent="-228600">
              <a:lnSpc>
                <a:spcPct val="100000"/>
              </a:lnSpc>
              <a:spcBef>
                <a:spcPts val="0"/>
              </a:spcBef>
              <a:buAutoNum type="arabicPeriod"/>
            </a:pPr>
            <a:r>
              <a:rPr lang="en-US" sz="800" dirty="0"/>
              <a:t>The out-of-pocket maximum is embedded. This means that, once an individual family member meets their out-of-pocket maximum, that individual’s expenses are covered at 100%.</a:t>
            </a:r>
          </a:p>
        </p:txBody>
      </p:sp>
    </p:spTree>
    <p:extLst>
      <p:ext uri="{BB962C8B-B14F-4D97-AF65-F5344CB8AC3E}">
        <p14:creationId xmlns:p14="http://schemas.microsoft.com/office/powerpoint/2010/main" val="1129039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3EF8D00-C03B-3FF8-B773-FE9ADC41249A}"/>
              </a:ext>
            </a:extLst>
          </p:cNvPr>
          <p:cNvSpPr>
            <a:spLocks noGrp="1"/>
          </p:cNvSpPr>
          <p:nvPr>
            <p:ph type="title"/>
          </p:nvPr>
        </p:nvSpPr>
        <p:spPr>
          <a:xfrm>
            <a:off x="567948" y="301188"/>
            <a:ext cx="8796324" cy="740182"/>
          </a:xfrm>
        </p:spPr>
        <p:txBody>
          <a:bodyPr/>
          <a:lstStyle/>
          <a:p>
            <a:r>
              <a:rPr lang="en-US" dirty="0">
                <a:solidFill>
                  <a:srgbClr val="2D3193"/>
                </a:solidFill>
              </a:rPr>
              <a:t>Prescription Drugs</a:t>
            </a:r>
          </a:p>
        </p:txBody>
      </p:sp>
      <p:sp>
        <p:nvSpPr>
          <p:cNvPr id="4" name="Content Placeholder 3">
            <a:extLst>
              <a:ext uri="{FF2B5EF4-FFF2-40B4-BE49-F238E27FC236}">
                <a16:creationId xmlns:a16="http://schemas.microsoft.com/office/drawing/2014/main" id="{282E86DF-25FD-7E0A-BCED-9586839757B9}"/>
              </a:ext>
            </a:extLst>
          </p:cNvPr>
          <p:cNvSpPr>
            <a:spLocks noGrp="1"/>
          </p:cNvSpPr>
          <p:nvPr>
            <p:ph sz="half" idx="10"/>
          </p:nvPr>
        </p:nvSpPr>
        <p:spPr>
          <a:xfrm>
            <a:off x="629731" y="1214070"/>
            <a:ext cx="8796324" cy="2711102"/>
          </a:xfrm>
        </p:spPr>
        <p:txBody>
          <a:bodyPr/>
          <a:lstStyle/>
          <a:p>
            <a:pPr marL="0" indent="0">
              <a:buNone/>
            </a:pPr>
            <a:r>
              <a:rPr lang="en-US" b="1" dirty="0">
                <a:solidFill>
                  <a:srgbClr val="58595B"/>
                </a:solidFill>
              </a:rPr>
              <a:t>Retail Pharmacy</a:t>
            </a:r>
          </a:p>
          <a:p>
            <a:pPr>
              <a:buClr>
                <a:srgbClr val="E56B1D"/>
              </a:buClr>
            </a:pPr>
            <a:r>
              <a:rPr lang="en-US" dirty="0"/>
              <a:t>When you fill a prescription at a participating retail pharmacy, you may purchase up to a 30-day supply.  At the participating pharmacy, you will need to present your ID card and an applicable payment. Most major pharmacies are in our plan’s pharmacy network. </a:t>
            </a:r>
          </a:p>
          <a:p>
            <a:r>
              <a:rPr lang="en-US" dirty="0"/>
              <a:t>To find a participating pharmacy near you, visit </a:t>
            </a:r>
            <a:r>
              <a:rPr lang="en-US" b="1" dirty="0">
                <a:solidFill>
                  <a:srgbClr val="2D3193"/>
                </a:solidFill>
                <a:hlinkClick r:id="rId3">
                  <a:extLst>
                    <a:ext uri="{A12FA001-AC4F-418D-AE19-62706E023703}">
                      <ahyp:hlinkClr xmlns:ahyp="http://schemas.microsoft.com/office/drawing/2018/hyperlinkcolor" val="tx"/>
                    </a:ext>
                  </a:extLst>
                </a:hlinkClick>
              </a:rPr>
              <a:t>www.medica.com</a:t>
            </a:r>
            <a:r>
              <a:rPr lang="en-US" b="1" dirty="0">
                <a:solidFill>
                  <a:srgbClr val="2D3193"/>
                </a:solidFill>
              </a:rPr>
              <a:t> </a:t>
            </a:r>
            <a:r>
              <a:rPr lang="en-US" dirty="0">
                <a:solidFill>
                  <a:srgbClr val="000000"/>
                </a:solidFill>
              </a:rPr>
              <a:t>or call the number on the back of your ID card. </a:t>
            </a:r>
            <a:endParaRPr lang="en-US" b="1" dirty="0">
              <a:solidFill>
                <a:srgbClr val="2D3193"/>
              </a:solidFill>
              <a:highlight>
                <a:srgbClr val="FFFF00"/>
              </a:highlight>
            </a:endParaRPr>
          </a:p>
          <a:p>
            <a:pPr marL="0" indent="0">
              <a:buNone/>
            </a:pPr>
            <a:r>
              <a:rPr lang="en-US" b="1" dirty="0">
                <a:solidFill>
                  <a:srgbClr val="58595B"/>
                </a:solidFill>
              </a:rPr>
              <a:t>Specialty</a:t>
            </a:r>
          </a:p>
          <a:p>
            <a:pPr>
              <a:buClr>
                <a:srgbClr val="E56B1D"/>
              </a:buClr>
            </a:pPr>
            <a:r>
              <a:rPr lang="en-US" dirty="0"/>
              <a:t>With a rare or complex medical condition (e.g., cancer, hepatitis, hemophilia, rheumatoid arthritis or HIV), the appropriate use of specialty medications can be critical to maintaining or improving a patient’s health and quality of life. </a:t>
            </a:r>
          </a:p>
          <a:p>
            <a:pPr marL="0" indent="0">
              <a:buNone/>
            </a:pPr>
            <a:r>
              <a:rPr lang="en-US" b="1" dirty="0">
                <a:solidFill>
                  <a:srgbClr val="58595B"/>
                </a:solidFill>
              </a:rPr>
              <a:t>Save Money on Medications</a:t>
            </a:r>
          </a:p>
          <a:p>
            <a:pPr>
              <a:buClr>
                <a:srgbClr val="E56B1D"/>
              </a:buClr>
            </a:pPr>
            <a:r>
              <a:rPr lang="en-US" dirty="0"/>
              <a:t>You can save money by asking for generic drugs. The FDA requires that generic drugs have the same high quality, strength, purity and stability as brand-name drugs. The next time you need a prescription, ask your doctor to prescribe a generic drug if it is available and appropriate.</a:t>
            </a:r>
          </a:p>
          <a:p>
            <a:pPr>
              <a:buClr>
                <a:srgbClr val="E56B1D"/>
              </a:buClr>
            </a:pPr>
            <a:r>
              <a:rPr lang="en-US" dirty="0"/>
              <a:t>If you require regular medication for a long-term or chronic condition, such as arthritis or diabetes, you can save money by using your plan’s mail-order service.</a:t>
            </a:r>
          </a:p>
        </p:txBody>
      </p:sp>
      <p:sp>
        <p:nvSpPr>
          <p:cNvPr id="5" name="Text Placeholder 4">
            <a:extLst>
              <a:ext uri="{FF2B5EF4-FFF2-40B4-BE49-F238E27FC236}">
                <a16:creationId xmlns:a16="http://schemas.microsoft.com/office/drawing/2014/main" id="{39091489-C64B-567F-041D-AE0CAE9D9DBD}"/>
              </a:ext>
            </a:extLst>
          </p:cNvPr>
          <p:cNvSpPr>
            <a:spLocks noGrp="1"/>
          </p:cNvSpPr>
          <p:nvPr>
            <p:ph type="body" sz="quarter" idx="11"/>
          </p:nvPr>
        </p:nvSpPr>
        <p:spPr>
          <a:xfrm>
            <a:off x="632344" y="893548"/>
            <a:ext cx="8793711" cy="295644"/>
          </a:xfrm>
        </p:spPr>
        <p:txBody>
          <a:bodyPr/>
          <a:lstStyle/>
          <a:p>
            <a:r>
              <a:rPr lang="en-US" dirty="0">
                <a:solidFill>
                  <a:srgbClr val="2D3193"/>
                </a:solidFill>
              </a:rPr>
              <a:t>Medica</a:t>
            </a:r>
          </a:p>
        </p:txBody>
      </p:sp>
      <p:graphicFrame>
        <p:nvGraphicFramePr>
          <p:cNvPr id="2" name="Table 1">
            <a:extLst>
              <a:ext uri="{FF2B5EF4-FFF2-40B4-BE49-F238E27FC236}">
                <a16:creationId xmlns:a16="http://schemas.microsoft.com/office/drawing/2014/main" id="{B93D86D0-D0C5-18AE-302D-2A8C960B23AB}"/>
              </a:ext>
            </a:extLst>
          </p:cNvPr>
          <p:cNvGraphicFramePr>
            <a:graphicFrameLocks noGrp="1"/>
          </p:cNvGraphicFramePr>
          <p:nvPr>
            <p:extLst>
              <p:ext uri="{D42A27DB-BD31-4B8C-83A1-F6EECF244321}">
                <p14:modId xmlns:p14="http://schemas.microsoft.com/office/powerpoint/2010/main" val="2399073188"/>
              </p:ext>
            </p:extLst>
          </p:nvPr>
        </p:nvGraphicFramePr>
        <p:xfrm>
          <a:off x="758293" y="4097872"/>
          <a:ext cx="8605979" cy="1422463"/>
        </p:xfrm>
        <a:graphic>
          <a:graphicData uri="http://schemas.openxmlformats.org/drawingml/2006/table">
            <a:tbl>
              <a:tblPr firstRow="1" bandRow="1">
                <a:tableStyleId>{93296810-A885-4BE3-A3E7-6D5BEEA58F35}</a:tableStyleId>
              </a:tblPr>
              <a:tblGrid>
                <a:gridCol w="1080032">
                  <a:extLst>
                    <a:ext uri="{9D8B030D-6E8A-4147-A177-3AD203B41FA5}">
                      <a16:colId xmlns:a16="http://schemas.microsoft.com/office/drawing/2014/main" val="3633205208"/>
                    </a:ext>
                  </a:extLst>
                </a:gridCol>
                <a:gridCol w="1021607">
                  <a:extLst>
                    <a:ext uri="{9D8B030D-6E8A-4147-A177-3AD203B41FA5}">
                      <a16:colId xmlns:a16="http://schemas.microsoft.com/office/drawing/2014/main" val="813028755"/>
                    </a:ext>
                  </a:extLst>
                </a:gridCol>
                <a:gridCol w="873868">
                  <a:extLst>
                    <a:ext uri="{9D8B030D-6E8A-4147-A177-3AD203B41FA5}">
                      <a16:colId xmlns:a16="http://schemas.microsoft.com/office/drawing/2014/main" val="541264704"/>
                    </a:ext>
                  </a:extLst>
                </a:gridCol>
                <a:gridCol w="1016893">
                  <a:extLst>
                    <a:ext uri="{9D8B030D-6E8A-4147-A177-3AD203B41FA5}">
                      <a16:colId xmlns:a16="http://schemas.microsoft.com/office/drawing/2014/main" val="688434687"/>
                    </a:ext>
                  </a:extLst>
                </a:gridCol>
                <a:gridCol w="930810">
                  <a:extLst>
                    <a:ext uri="{9D8B030D-6E8A-4147-A177-3AD203B41FA5}">
                      <a16:colId xmlns:a16="http://schemas.microsoft.com/office/drawing/2014/main" val="3360134510"/>
                    </a:ext>
                  </a:extLst>
                </a:gridCol>
                <a:gridCol w="1100297">
                  <a:extLst>
                    <a:ext uri="{9D8B030D-6E8A-4147-A177-3AD203B41FA5}">
                      <a16:colId xmlns:a16="http://schemas.microsoft.com/office/drawing/2014/main" val="552865538"/>
                    </a:ext>
                  </a:extLst>
                </a:gridCol>
                <a:gridCol w="857250">
                  <a:extLst>
                    <a:ext uri="{9D8B030D-6E8A-4147-A177-3AD203B41FA5}">
                      <a16:colId xmlns:a16="http://schemas.microsoft.com/office/drawing/2014/main" val="323817889"/>
                    </a:ext>
                  </a:extLst>
                </a:gridCol>
                <a:gridCol w="942975">
                  <a:extLst>
                    <a:ext uri="{9D8B030D-6E8A-4147-A177-3AD203B41FA5}">
                      <a16:colId xmlns:a16="http://schemas.microsoft.com/office/drawing/2014/main" val="2935815377"/>
                    </a:ext>
                  </a:extLst>
                </a:gridCol>
                <a:gridCol w="782247">
                  <a:extLst>
                    <a:ext uri="{9D8B030D-6E8A-4147-A177-3AD203B41FA5}">
                      <a16:colId xmlns:a16="http://schemas.microsoft.com/office/drawing/2014/main" val="3269358659"/>
                    </a:ext>
                  </a:extLst>
                </a:gridCol>
              </a:tblGrid>
              <a:tr h="156925">
                <a:tc rowSpan="2">
                  <a:txBody>
                    <a:bodyPr/>
                    <a:lstStyle/>
                    <a:p>
                      <a:r>
                        <a:rPr lang="en-US" sz="1200" dirty="0">
                          <a:solidFill>
                            <a:schemeClr val="bg1"/>
                          </a:solidFill>
                        </a:rPr>
                        <a:t>Prescriptions</a:t>
                      </a:r>
                    </a:p>
                  </a:txBody>
                  <a:tcPr marL="45720" marR="45720" marT="9144" marB="9144" anchor="ctr">
                    <a:lnL w="12700" cap="flat" cmpd="sng" algn="ctr">
                      <a:solidFill>
                        <a:srgbClr val="5859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8595B"/>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gridSpan="2">
                  <a:txBody>
                    <a:bodyPr/>
                    <a:lstStyle/>
                    <a:p>
                      <a:pPr algn="ctr"/>
                      <a:r>
                        <a:rPr lang="en-US" sz="1200" dirty="0">
                          <a:solidFill>
                            <a:schemeClr val="bg1"/>
                          </a:solidFill>
                        </a:rPr>
                        <a:t>$1,500 PPO </a:t>
                      </a: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8595B"/>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hMerge="1">
                  <a:txBody>
                    <a:bodyPr/>
                    <a:lstStyle/>
                    <a:p>
                      <a:endParaRPr lang="en-US"/>
                    </a:p>
                  </a:txBody>
                  <a:tcPr/>
                </a:tc>
                <a:tc gridSpan="2">
                  <a:txBody>
                    <a:bodyPr/>
                    <a:lstStyle/>
                    <a:p>
                      <a:pPr algn="ctr"/>
                      <a:r>
                        <a:rPr lang="en-US" sz="1200" dirty="0">
                          <a:solidFill>
                            <a:schemeClr val="bg1"/>
                          </a:solidFill>
                        </a:rPr>
                        <a:t>$3,300 PPO - HDHP</a:t>
                      </a: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8595B"/>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hMerge="1">
                  <a:txBody>
                    <a:bodyPr/>
                    <a:lstStyle/>
                    <a:p>
                      <a:endParaRPr lang="en-US"/>
                    </a:p>
                  </a:txBody>
                  <a:tcPr/>
                </a:tc>
                <a:tc gridSpan="2">
                  <a:txBody>
                    <a:bodyPr/>
                    <a:lstStyle/>
                    <a:p>
                      <a:pPr algn="ctr"/>
                      <a:r>
                        <a:rPr lang="en-US" sz="1200" dirty="0">
                          <a:solidFill>
                            <a:schemeClr val="bg1"/>
                          </a:solidFill>
                        </a:rPr>
                        <a:t>$4,500 PPO - HDHP</a:t>
                      </a: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8595B"/>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hMerge="1">
                  <a:txBody>
                    <a:bodyPr/>
                    <a:lstStyle/>
                    <a:p>
                      <a:endParaRPr lang="en-US"/>
                    </a:p>
                  </a:txBody>
                  <a:tcPr/>
                </a:tc>
                <a:tc gridSpan="2">
                  <a:txBody>
                    <a:bodyPr/>
                    <a:lstStyle/>
                    <a:p>
                      <a:pPr algn="ctr"/>
                      <a:r>
                        <a:rPr lang="en-US" sz="1200" dirty="0">
                          <a:solidFill>
                            <a:schemeClr val="bg1"/>
                          </a:solidFill>
                        </a:rPr>
                        <a:t>$6,350 PPO - HDHP</a:t>
                      </a:r>
                    </a:p>
                  </a:txBody>
                  <a:tcPr marL="45720" marR="45720" marT="9144" marB="9144" anchor="ctr">
                    <a:lnL w="12700" cap="flat" cmpd="sng" algn="ctr">
                      <a:noFill/>
                      <a:prstDash val="solid"/>
                      <a:round/>
                      <a:headEnd type="none" w="med" len="med"/>
                      <a:tailEnd type="none" w="med" len="med"/>
                    </a:lnL>
                    <a:lnR w="12700" cap="flat" cmpd="sng" algn="ctr">
                      <a:solidFill>
                        <a:srgbClr val="58595B"/>
                      </a:solidFill>
                      <a:prstDash val="solid"/>
                      <a:round/>
                      <a:headEnd type="none" w="med" len="med"/>
                      <a:tailEnd type="none" w="med" len="med"/>
                    </a:lnR>
                    <a:lnT w="12700" cap="flat" cmpd="sng" algn="ctr">
                      <a:solidFill>
                        <a:srgbClr val="58595B"/>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hMerge="1">
                  <a:txBody>
                    <a:bodyPr/>
                    <a:lstStyle/>
                    <a:p>
                      <a:endParaRPr lang="en-US"/>
                    </a:p>
                  </a:txBody>
                  <a:tcPr/>
                </a:tc>
                <a:extLst>
                  <a:ext uri="{0D108BD9-81ED-4DB2-BD59-A6C34878D82A}">
                    <a16:rowId xmlns:a16="http://schemas.microsoft.com/office/drawing/2014/main" val="2196830788"/>
                  </a:ext>
                </a:extLst>
              </a:tr>
              <a:tr h="252031">
                <a:tc vMerge="1">
                  <a:txBody>
                    <a:bodyPr/>
                    <a:lstStyle/>
                    <a:p>
                      <a:endParaRPr lang="en-US"/>
                    </a:p>
                  </a:txBody>
                  <a:tcPr/>
                </a:tc>
                <a:tc>
                  <a:txBody>
                    <a:bodyPr/>
                    <a:lstStyle/>
                    <a:p>
                      <a:pPr algn="ctr"/>
                      <a:r>
                        <a:rPr lang="en-US" sz="1000" b="1" dirty="0">
                          <a:solidFill>
                            <a:schemeClr val="bg1"/>
                          </a:solidFill>
                        </a:rPr>
                        <a:t>In-Network</a:t>
                      </a:r>
                    </a:p>
                  </a:txBody>
                  <a:tcPr marL="45720" marR="45720" marT="9144" marB="9144" anchor="ctr">
                    <a:lnL w="381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a:txBody>
                    <a:bodyPr/>
                    <a:lstStyle/>
                    <a:p>
                      <a:pPr algn="ctr"/>
                      <a:r>
                        <a:rPr lang="en-US" sz="1000" b="1" spc="0" baseline="0" dirty="0">
                          <a:solidFill>
                            <a:schemeClr val="bg1"/>
                          </a:solidFill>
                        </a:rPr>
                        <a:t>Out-of-Network</a:t>
                      </a:r>
                      <a:r>
                        <a:rPr lang="en-US" sz="1000" b="1" spc="0" baseline="30000" dirty="0">
                          <a:solidFill>
                            <a:schemeClr val="bg1"/>
                          </a:solidFill>
                        </a:rPr>
                        <a:t>1</a:t>
                      </a: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a:txBody>
                    <a:bodyPr/>
                    <a:lstStyle/>
                    <a:p>
                      <a:pPr algn="ctr"/>
                      <a:r>
                        <a:rPr lang="en-US" sz="1000" b="1" dirty="0">
                          <a:solidFill>
                            <a:schemeClr val="bg1"/>
                          </a:solidFill>
                        </a:rPr>
                        <a:t>In-Network</a:t>
                      </a: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a:txBody>
                    <a:bodyPr/>
                    <a:lstStyle/>
                    <a:p>
                      <a:pPr algn="ctr"/>
                      <a:r>
                        <a:rPr lang="en-US" sz="1000" b="1" spc="0" baseline="0" dirty="0">
                          <a:solidFill>
                            <a:schemeClr val="bg1"/>
                          </a:solidFill>
                        </a:rPr>
                        <a:t>Out-of-Network</a:t>
                      </a:r>
                      <a:r>
                        <a:rPr lang="en-US" sz="1000" b="1" spc="0" baseline="30000" dirty="0">
                          <a:solidFill>
                            <a:schemeClr val="bg1"/>
                          </a:solidFill>
                        </a:rPr>
                        <a:t>1</a:t>
                      </a: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a:txBody>
                    <a:bodyPr/>
                    <a:lstStyle/>
                    <a:p>
                      <a:pPr algn="ctr"/>
                      <a:r>
                        <a:rPr lang="en-US" sz="1000" b="1" dirty="0">
                          <a:solidFill>
                            <a:schemeClr val="bg1"/>
                          </a:solidFill>
                        </a:rPr>
                        <a:t>In-Network</a:t>
                      </a: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a:txBody>
                    <a:bodyPr/>
                    <a:lstStyle/>
                    <a:p>
                      <a:pPr algn="ctr"/>
                      <a:r>
                        <a:rPr lang="en-US" sz="1000" b="1" spc="0" baseline="0" dirty="0">
                          <a:solidFill>
                            <a:schemeClr val="bg1"/>
                          </a:solidFill>
                        </a:rPr>
                        <a:t>Out-of-Network</a:t>
                      </a:r>
                      <a:r>
                        <a:rPr lang="en-US" sz="1000" b="1" spc="0" baseline="30000" dirty="0">
                          <a:solidFill>
                            <a:schemeClr val="bg1"/>
                          </a:solidFill>
                        </a:rPr>
                        <a:t>1</a:t>
                      </a: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a:txBody>
                    <a:bodyPr/>
                    <a:lstStyle/>
                    <a:p>
                      <a:pPr algn="ctr"/>
                      <a:r>
                        <a:rPr lang="en-US" sz="1000" b="1" dirty="0">
                          <a:solidFill>
                            <a:schemeClr val="bg1"/>
                          </a:solidFill>
                        </a:rPr>
                        <a:t>In-Network</a:t>
                      </a: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a:txBody>
                    <a:bodyPr/>
                    <a:lstStyle/>
                    <a:p>
                      <a:pPr algn="ctr"/>
                      <a:r>
                        <a:rPr lang="en-US" sz="1000" b="1" spc="0" baseline="0" dirty="0">
                          <a:solidFill>
                            <a:schemeClr val="bg1"/>
                          </a:solidFill>
                        </a:rPr>
                        <a:t>Out-of-Network</a:t>
                      </a:r>
                      <a:r>
                        <a:rPr lang="en-US" sz="1000" b="1" spc="0" baseline="30000" dirty="0">
                          <a:solidFill>
                            <a:schemeClr val="bg1"/>
                          </a:solidFill>
                        </a:rPr>
                        <a:t>1</a:t>
                      </a:r>
                    </a:p>
                  </a:txBody>
                  <a:tcPr marL="45720" marR="45720" marT="9144" marB="9144" anchor="ctr">
                    <a:lnL w="12700" cap="flat" cmpd="sng" algn="ctr">
                      <a:noFill/>
                      <a:prstDash val="solid"/>
                      <a:round/>
                      <a:headEnd type="none" w="med" len="med"/>
                      <a:tailEnd type="none" w="med" len="med"/>
                    </a:lnL>
                    <a:lnR w="12700" cap="flat" cmpd="sng" algn="ctr">
                      <a:solidFill>
                        <a:srgbClr val="58595B"/>
                      </a:solid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extLst>
                  <a:ext uri="{0D108BD9-81ED-4DB2-BD59-A6C34878D82A}">
                    <a16:rowId xmlns:a16="http://schemas.microsoft.com/office/drawing/2014/main" val="2340703153"/>
                  </a:ext>
                </a:extLst>
              </a:tr>
              <a:tr h="252031">
                <a:tc>
                  <a:txBody>
                    <a:bodyPr/>
                    <a:lstStyle/>
                    <a:p>
                      <a:r>
                        <a:rPr lang="en-US" sz="1000" b="0" dirty="0"/>
                        <a:t>Retail</a:t>
                      </a:r>
                      <a:endParaRPr lang="en-US" sz="1000" b="0" dirty="0">
                        <a:latin typeface="+mj-lt"/>
                      </a:endParaRP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38100" cmpd="sng">
                      <a:noFill/>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$12 / $50 / $90</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 </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 25% / 45%</a:t>
                      </a:r>
                    </a:p>
                    <a:p>
                      <a:pPr algn="ctr"/>
                      <a:r>
                        <a:rPr lang="en-US" sz="1000" dirty="0"/>
                        <a:t>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0%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50%</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02641257"/>
                  </a:ext>
                </a:extLst>
              </a:tr>
              <a:tr h="252031">
                <a:tc>
                  <a:txBody>
                    <a:bodyPr/>
                    <a:lstStyle/>
                    <a:p>
                      <a:r>
                        <a:rPr lang="en-US" sz="1000" dirty="0">
                          <a:latin typeface="+mj-lt"/>
                        </a:rPr>
                        <a:t>Mail Order </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$24 / $100 / $180</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Not covered</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lang="en-US" sz="1000" dirty="0"/>
                        <a:t>25%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Not covered</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25% / 25% / 45%</a:t>
                      </a:r>
                    </a:p>
                    <a:p>
                      <a:pPr algn="ctr"/>
                      <a:r>
                        <a:rPr lang="en-US" sz="1000" dirty="0"/>
                        <a:t>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Not covered</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lang="en-US" sz="1000" dirty="0"/>
                        <a:t>0% after deductible</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Not covered</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80163314"/>
                  </a:ext>
                </a:extLst>
              </a:tr>
              <a:tr h="252031">
                <a:tc>
                  <a:txBody>
                    <a:bodyPr/>
                    <a:lstStyle/>
                    <a:p>
                      <a:r>
                        <a:rPr lang="en-US" sz="1000" dirty="0">
                          <a:latin typeface="+mj-lt"/>
                        </a:rPr>
                        <a:t>Specialty </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000" dirty="0"/>
                        <a:t>20% to $200 / 40% </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000" dirty="0"/>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lang="en-US" sz="1000" dirty="0"/>
                        <a:t>25% to $200 / 45% </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000" dirty="0"/>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lang="en-US" sz="1000" dirty="0"/>
                        <a:t>25% to $200 / 45% </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000" dirty="0"/>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000" dirty="0"/>
                        <a:t>0% after deductible</a:t>
                      </a:r>
                    </a:p>
                  </a:txBody>
                  <a:tcPr marL="45720" marR="45720" marT="9144" marB="9144" anchor="ctr">
                    <a:lnL w="635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000" dirty="0"/>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7856507"/>
                  </a:ext>
                </a:extLst>
              </a:tr>
            </a:tbl>
          </a:graphicData>
        </a:graphic>
      </p:graphicFrame>
    </p:spTree>
    <p:extLst>
      <p:ext uri="{BB962C8B-B14F-4D97-AF65-F5344CB8AC3E}">
        <p14:creationId xmlns:p14="http://schemas.microsoft.com/office/powerpoint/2010/main" val="159571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9421D-3762-9B4C-AC5B-1CEC302E1191}"/>
              </a:ext>
            </a:extLst>
          </p:cNvPr>
          <p:cNvSpPr>
            <a:spLocks noGrp="1"/>
          </p:cNvSpPr>
          <p:nvPr>
            <p:ph type="title"/>
          </p:nvPr>
        </p:nvSpPr>
        <p:spPr>
          <a:xfrm>
            <a:off x="594238" y="323343"/>
            <a:ext cx="8675370" cy="599587"/>
          </a:xfrm>
        </p:spPr>
        <p:txBody>
          <a:bodyPr/>
          <a:lstStyle/>
          <a:p>
            <a:r>
              <a:rPr lang="en-US" dirty="0">
                <a:solidFill>
                  <a:srgbClr val="58595B"/>
                </a:solidFill>
              </a:rPr>
              <a:t>Health Savings Account (HSA)</a:t>
            </a:r>
          </a:p>
        </p:txBody>
      </p:sp>
      <p:sp>
        <p:nvSpPr>
          <p:cNvPr id="5" name="Content Placeholder 4">
            <a:extLst>
              <a:ext uri="{FF2B5EF4-FFF2-40B4-BE49-F238E27FC236}">
                <a16:creationId xmlns:a16="http://schemas.microsoft.com/office/drawing/2014/main" id="{152800C2-482D-9376-4142-E7DD207F0F89}"/>
              </a:ext>
            </a:extLst>
          </p:cNvPr>
          <p:cNvSpPr>
            <a:spLocks noGrp="1"/>
          </p:cNvSpPr>
          <p:nvPr>
            <p:ph sz="half" idx="10"/>
          </p:nvPr>
        </p:nvSpPr>
        <p:spPr>
          <a:xfrm>
            <a:off x="594238" y="1395484"/>
            <a:ext cx="4337685" cy="5350946"/>
          </a:xfrm>
        </p:spPr>
        <p:txBody>
          <a:bodyPr/>
          <a:lstStyle/>
          <a:p>
            <a:pPr marL="0" indent="0">
              <a:buNone/>
            </a:pPr>
            <a:r>
              <a:rPr lang="en-US" b="1" dirty="0">
                <a:solidFill>
                  <a:srgbClr val="2D3193"/>
                </a:solidFill>
              </a:rPr>
              <a:t>Key Features of the HSA</a:t>
            </a:r>
          </a:p>
          <a:p>
            <a:pPr marL="0" indent="0">
              <a:buNone/>
            </a:pPr>
            <a:r>
              <a:rPr lang="en-US" i="1" dirty="0">
                <a:solidFill>
                  <a:srgbClr val="2D3193"/>
                </a:solidFill>
              </a:rPr>
              <a:t>Triple-Tax Advantage</a:t>
            </a:r>
          </a:p>
          <a:p>
            <a:pPr>
              <a:buClr>
                <a:srgbClr val="E56B1D"/>
              </a:buClr>
            </a:pPr>
            <a:r>
              <a:rPr lang="en-US" dirty="0"/>
              <a:t>You contribute funds pre-tax through convenient payroll deductions. This means the money comes out of your paycheck before income tax is calculated. So, you get to keep a bigger portion of your paycheck.</a:t>
            </a:r>
          </a:p>
          <a:p>
            <a:pPr>
              <a:buClr>
                <a:srgbClr val="E56B1D"/>
              </a:buClr>
            </a:pPr>
            <a:r>
              <a:rPr lang="en-US" dirty="0"/>
              <a:t>HSA funds grow tax free, and unused funds roll over year to year. So, the more you save, the more your account will grow—just like a bank savings account.</a:t>
            </a:r>
          </a:p>
          <a:p>
            <a:pPr>
              <a:buClr>
                <a:srgbClr val="E56B1D"/>
              </a:buClr>
            </a:pPr>
            <a:r>
              <a:rPr lang="en-US" dirty="0"/>
              <a:t>If you need to use your HSA funds, you can withdraw them tax free to pay for qualified health care expenses now and in the future—even in retirement.</a:t>
            </a:r>
          </a:p>
          <a:p>
            <a:pPr marL="0" indent="0">
              <a:buNone/>
            </a:pPr>
            <a:r>
              <a:rPr lang="en-US" i="1" dirty="0">
                <a:solidFill>
                  <a:srgbClr val="2D3193"/>
                </a:solidFill>
              </a:rPr>
              <a:t>Control</a:t>
            </a:r>
          </a:p>
          <a:p>
            <a:pPr marL="0" indent="0">
              <a:buNone/>
            </a:pPr>
            <a:r>
              <a:rPr lang="en-US" dirty="0"/>
              <a:t>You own and control the money in your HSA. You decide how or whether you want to spend it. You can use it to pay for doctor’s visits, prescriptions, braces, glasses—even laser vision correction surgery.</a:t>
            </a:r>
          </a:p>
          <a:p>
            <a:pPr marL="0" indent="0">
              <a:buNone/>
            </a:pPr>
            <a:r>
              <a:rPr lang="en-US" i="1" dirty="0">
                <a:solidFill>
                  <a:srgbClr val="2D3193"/>
                </a:solidFill>
              </a:rPr>
              <a:t>Investment Opportunities</a:t>
            </a:r>
          </a:p>
          <a:p>
            <a:pPr marL="0" indent="0">
              <a:buNone/>
            </a:pPr>
            <a:r>
              <a:rPr lang="en-US" dirty="0"/>
              <a:t>Once you reach and maintain a minimum threshold, you can make investments to help your money grow tax free.</a:t>
            </a:r>
          </a:p>
          <a:p>
            <a:pPr marL="0" indent="0">
              <a:buNone/>
            </a:pPr>
            <a:r>
              <a:rPr lang="en-US" i="1" dirty="0">
                <a:solidFill>
                  <a:srgbClr val="2D3193"/>
                </a:solidFill>
              </a:rPr>
              <a:t>Savings Potential</a:t>
            </a:r>
          </a:p>
          <a:p>
            <a:pPr marL="0" indent="0">
              <a:buNone/>
            </a:pPr>
            <a:r>
              <a:rPr lang="en-US" dirty="0"/>
              <a:t>Your HSA is like a “health care 401(k).” There is no “use it or lose it” rule. Your account grows over time as you continue to roll over unused dollars from year to year.</a:t>
            </a:r>
          </a:p>
          <a:p>
            <a:pPr marL="0" indent="0">
              <a:buNone/>
            </a:pPr>
            <a:r>
              <a:rPr lang="en-US" i="1" dirty="0">
                <a:solidFill>
                  <a:srgbClr val="2D3193"/>
                </a:solidFill>
              </a:rPr>
              <a:t>Portability</a:t>
            </a:r>
          </a:p>
          <a:p>
            <a:pPr marL="0" indent="0">
              <a:buNone/>
            </a:pPr>
            <a:r>
              <a:rPr lang="en-US" dirty="0"/>
              <a:t>Your HSA is yours for life. The money is yours to spend or save, even if you change health plans,</a:t>
            </a:r>
            <a:r>
              <a:rPr lang="en-US" baseline="30000" dirty="0"/>
              <a:t>1</a:t>
            </a:r>
            <a:r>
              <a:rPr lang="en-US" dirty="0"/>
              <a:t> retire or leave the organization.</a:t>
            </a:r>
          </a:p>
          <a:p>
            <a:endParaRPr lang="en-US" dirty="0"/>
          </a:p>
        </p:txBody>
      </p:sp>
      <p:sp>
        <p:nvSpPr>
          <p:cNvPr id="6" name="Content Placeholder 5">
            <a:extLst>
              <a:ext uri="{FF2B5EF4-FFF2-40B4-BE49-F238E27FC236}">
                <a16:creationId xmlns:a16="http://schemas.microsoft.com/office/drawing/2014/main" id="{24F538BE-072E-2D27-45D4-B961368DEC6C}"/>
              </a:ext>
            </a:extLst>
          </p:cNvPr>
          <p:cNvSpPr>
            <a:spLocks noGrp="1"/>
          </p:cNvSpPr>
          <p:nvPr>
            <p:ph sz="half" idx="12"/>
          </p:nvPr>
        </p:nvSpPr>
        <p:spPr>
          <a:xfrm>
            <a:off x="5056701" y="1395484"/>
            <a:ext cx="4551998" cy="5545322"/>
          </a:xfrm>
        </p:spPr>
        <p:txBody>
          <a:bodyPr/>
          <a:lstStyle/>
          <a:p>
            <a:pPr marL="0" indent="0">
              <a:buNone/>
            </a:pPr>
            <a:r>
              <a:rPr lang="en-US" b="1" dirty="0">
                <a:solidFill>
                  <a:srgbClr val="2D3193"/>
                </a:solidFill>
              </a:rPr>
              <a:t>Qualified Health Care Expenses</a:t>
            </a:r>
          </a:p>
          <a:p>
            <a:pPr>
              <a:buClr>
                <a:srgbClr val="E56B1D"/>
              </a:buClr>
            </a:pPr>
            <a:r>
              <a:rPr lang="en-US" dirty="0"/>
              <a:t>Qualified medical, dental and vision expenses not covered by the plans, as defined by the IRS in </a:t>
            </a:r>
            <a:r>
              <a:rPr lang="en-US" dirty="0">
                <a:solidFill>
                  <a:srgbClr val="2D3193"/>
                </a:solidFill>
                <a:hlinkClick r:id="rId3">
                  <a:extLst>
                    <a:ext uri="{A12FA001-AC4F-418D-AE19-62706E023703}">
                      <ahyp:hlinkClr xmlns:ahyp="http://schemas.microsoft.com/office/drawing/2018/hyperlinkcolor" val="tx"/>
                    </a:ext>
                  </a:extLst>
                </a:hlinkClick>
              </a:rPr>
              <a:t>Publication 502</a:t>
            </a:r>
            <a:endParaRPr lang="en-US" dirty="0">
              <a:solidFill>
                <a:srgbClr val="2D3193"/>
              </a:solidFill>
            </a:endParaRPr>
          </a:p>
          <a:p>
            <a:pPr>
              <a:buClr>
                <a:srgbClr val="E56B1D"/>
              </a:buClr>
            </a:pPr>
            <a:r>
              <a:rPr lang="en-US" dirty="0"/>
              <a:t>COBRA premiums</a:t>
            </a:r>
          </a:p>
          <a:p>
            <a:pPr>
              <a:buClr>
                <a:srgbClr val="E56B1D"/>
              </a:buClr>
            </a:pPr>
            <a:r>
              <a:rPr lang="en-US" dirty="0"/>
              <a:t>Qualified long-term care insurance and expenses </a:t>
            </a:r>
          </a:p>
          <a:p>
            <a:pPr>
              <a:buClr>
                <a:srgbClr val="E56B1D"/>
              </a:buClr>
            </a:pPr>
            <a:r>
              <a:rPr lang="en-US" dirty="0"/>
              <a:t>Health insurance premiums when receiving unemployment compensation</a:t>
            </a:r>
          </a:p>
          <a:p>
            <a:pPr>
              <a:buClr>
                <a:srgbClr val="E56B1D"/>
              </a:buClr>
            </a:pPr>
            <a:r>
              <a:rPr lang="en-US" dirty="0"/>
              <a:t>Medicare and retiree health insurance premiums (not Medicare Supplement premiums)</a:t>
            </a:r>
          </a:p>
          <a:p>
            <a:pPr>
              <a:buClr>
                <a:srgbClr val="E56B1D"/>
              </a:buClr>
            </a:pPr>
            <a:r>
              <a:rPr lang="en-US" dirty="0"/>
              <a:t>Medigap insurance premiums</a:t>
            </a:r>
            <a:endParaRPr lang="en-US" b="1" dirty="0"/>
          </a:p>
          <a:p>
            <a:pPr marL="0" indent="0">
              <a:buNone/>
            </a:pPr>
            <a:r>
              <a:rPr lang="en-US" b="1" dirty="0">
                <a:solidFill>
                  <a:srgbClr val="2D3193"/>
                </a:solidFill>
              </a:rPr>
              <a:t>Important Notes</a:t>
            </a:r>
          </a:p>
          <a:p>
            <a:pPr>
              <a:buClr>
                <a:srgbClr val="E56B1D"/>
              </a:buClr>
            </a:pPr>
            <a:r>
              <a:rPr lang="en-US" spc="-20" dirty="0"/>
              <a:t>You must meet certain eligibility requirements to have an HSA</a:t>
            </a:r>
          </a:p>
          <a:p>
            <a:pPr lvl="1">
              <a:buClr>
                <a:srgbClr val="E56B1D"/>
              </a:buClr>
            </a:pPr>
            <a:r>
              <a:rPr lang="en-US" spc="-20" dirty="0"/>
              <a:t>You must be at least 18 years old</a:t>
            </a:r>
          </a:p>
          <a:p>
            <a:pPr lvl="1">
              <a:buClr>
                <a:srgbClr val="E56B1D"/>
              </a:buClr>
            </a:pPr>
            <a:r>
              <a:rPr lang="en-US" spc="-20" dirty="0"/>
              <a:t>You must be covered under a qualified HDHP</a:t>
            </a:r>
          </a:p>
          <a:p>
            <a:pPr lvl="1">
              <a:buClr>
                <a:srgbClr val="E56B1D"/>
              </a:buClr>
            </a:pPr>
            <a:r>
              <a:rPr lang="en-US" spc="-20" dirty="0"/>
              <a:t>You must not be enrolled in Medicare </a:t>
            </a:r>
          </a:p>
          <a:p>
            <a:pPr lvl="1">
              <a:buClr>
                <a:srgbClr val="E56B1D"/>
              </a:buClr>
            </a:pPr>
            <a:r>
              <a:rPr lang="en-US" spc="-20" dirty="0"/>
              <a:t>You cannot be claimed as a dependent on another person’s tax return. </a:t>
            </a:r>
          </a:p>
          <a:p>
            <a:pPr lvl="1">
              <a:buClr>
                <a:srgbClr val="E56B1D"/>
              </a:buClr>
            </a:pPr>
            <a:r>
              <a:rPr lang="en-US" spc="-20" dirty="0"/>
              <a:t>For more information, please refer to IRS </a:t>
            </a:r>
            <a:r>
              <a:rPr lang="en-US" spc="-20" dirty="0">
                <a:solidFill>
                  <a:srgbClr val="2D3193"/>
                </a:solidFill>
                <a:hlinkClick r:id="rId4">
                  <a:extLst>
                    <a:ext uri="{A12FA001-AC4F-418D-AE19-62706E023703}">
                      <ahyp:hlinkClr xmlns:ahyp="http://schemas.microsoft.com/office/drawing/2018/hyperlinkcolor" val="tx"/>
                    </a:ext>
                  </a:extLst>
                </a:hlinkClick>
              </a:rPr>
              <a:t>Publication 969</a:t>
            </a:r>
            <a:r>
              <a:rPr lang="en-US" spc="-20" dirty="0">
                <a:solidFill>
                  <a:srgbClr val="2D3193"/>
                </a:solidFill>
              </a:rPr>
              <a:t>. </a:t>
            </a:r>
          </a:p>
          <a:p>
            <a:pPr>
              <a:buClr>
                <a:srgbClr val="E56B1D"/>
              </a:buClr>
            </a:pPr>
            <a:r>
              <a:rPr lang="en-US" dirty="0"/>
              <a:t>Adult children must be claimed as dependents on your tax return for their medical expenses to qualify for payment or reimbursement from your HSA.</a:t>
            </a:r>
          </a:p>
          <a:p>
            <a:pPr>
              <a:buClr>
                <a:srgbClr val="E56B1D"/>
              </a:buClr>
            </a:pPr>
            <a:r>
              <a:rPr lang="en-US" dirty="0"/>
              <a:t>Your contributions cannot exceed the limits set by the IRS</a:t>
            </a:r>
          </a:p>
          <a:p>
            <a:endParaRPr lang="en-US" dirty="0"/>
          </a:p>
        </p:txBody>
      </p:sp>
      <p:sp>
        <p:nvSpPr>
          <p:cNvPr id="4" name="TextBox 3">
            <a:extLst>
              <a:ext uri="{FF2B5EF4-FFF2-40B4-BE49-F238E27FC236}">
                <a16:creationId xmlns:a16="http://schemas.microsoft.com/office/drawing/2014/main" id="{8570A11D-C88B-9672-6695-BFF3609454C7}"/>
              </a:ext>
            </a:extLst>
          </p:cNvPr>
          <p:cNvSpPr txBox="1"/>
          <p:nvPr/>
        </p:nvSpPr>
        <p:spPr>
          <a:xfrm>
            <a:off x="683773" y="894945"/>
            <a:ext cx="9039225" cy="461665"/>
          </a:xfrm>
          <a:prstGeom prst="rect">
            <a:avLst/>
          </a:prstGeom>
          <a:noFill/>
        </p:spPr>
        <p:txBody>
          <a:bodyPr wrap="square">
            <a:spAutoFit/>
          </a:bodyPr>
          <a:lstStyle/>
          <a:p>
            <a:r>
              <a:rPr lang="en-US" sz="1200" dirty="0"/>
              <a:t>The $3,300, $4,500 and $6,350 plans are qualified High Deductible Health Plans and are eligible for an HSA provided through Optum Bank. The HSA lets you set aside pre-tax dollars to help offset your annual deductible and pay for qualified health care expenses.</a:t>
            </a:r>
          </a:p>
        </p:txBody>
      </p:sp>
      <p:graphicFrame>
        <p:nvGraphicFramePr>
          <p:cNvPr id="7" name="Table 6">
            <a:extLst>
              <a:ext uri="{FF2B5EF4-FFF2-40B4-BE49-F238E27FC236}">
                <a16:creationId xmlns:a16="http://schemas.microsoft.com/office/drawing/2014/main" id="{9E72AE50-F335-ED4D-F949-62D1E6EE4F89}"/>
              </a:ext>
            </a:extLst>
          </p:cNvPr>
          <p:cNvGraphicFramePr>
            <a:graphicFrameLocks noGrp="1"/>
          </p:cNvGraphicFramePr>
          <p:nvPr>
            <p:extLst>
              <p:ext uri="{D42A27DB-BD31-4B8C-83A1-F6EECF244321}">
                <p14:modId xmlns:p14="http://schemas.microsoft.com/office/powerpoint/2010/main" val="4025083756"/>
              </p:ext>
            </p:extLst>
          </p:nvPr>
        </p:nvGraphicFramePr>
        <p:xfrm>
          <a:off x="5271479" y="6127079"/>
          <a:ext cx="2985137" cy="731520"/>
        </p:xfrm>
        <a:graphic>
          <a:graphicData uri="http://schemas.openxmlformats.org/drawingml/2006/table">
            <a:tbl>
              <a:tblPr firstRow="1" bandRow="1">
                <a:tableStyleId>{93296810-A885-4BE3-A3E7-6D5BEEA58F35}</a:tableStyleId>
              </a:tblPr>
              <a:tblGrid>
                <a:gridCol w="1718311">
                  <a:extLst>
                    <a:ext uri="{9D8B030D-6E8A-4147-A177-3AD203B41FA5}">
                      <a16:colId xmlns:a16="http://schemas.microsoft.com/office/drawing/2014/main" val="2705003189"/>
                    </a:ext>
                  </a:extLst>
                </a:gridCol>
                <a:gridCol w="1266826">
                  <a:extLst>
                    <a:ext uri="{9D8B030D-6E8A-4147-A177-3AD203B41FA5}">
                      <a16:colId xmlns:a16="http://schemas.microsoft.com/office/drawing/2014/main" val="2786666522"/>
                    </a:ext>
                  </a:extLst>
                </a:gridCol>
              </a:tblGrid>
              <a:tr h="141992">
                <a:tc>
                  <a:txBody>
                    <a:bodyPr/>
                    <a:lstStyle/>
                    <a:p>
                      <a:r>
                        <a:rPr lang="en-US" sz="1000" dirty="0">
                          <a:solidFill>
                            <a:schemeClr val="bg1"/>
                          </a:solidFill>
                        </a:rPr>
                        <a:t>IRS Contribution Limits </a:t>
                      </a:r>
                    </a:p>
                  </a:txBody>
                  <a:tcPr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1270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solidFill>
                      <a:srgbClr val="2D3193"/>
                    </a:solidFill>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lang="en-US" sz="1000" b="1" kern="100" dirty="0">
                          <a:solidFill>
                            <a:schemeClr val="bg1"/>
                          </a:solidFill>
                          <a:effectLst/>
                          <a:latin typeface="+mn-lt"/>
                          <a:ea typeface="+mn-ea"/>
                          <a:cs typeface="Times New Roman" panose="02020603050405020304" pitchFamily="18" charset="0"/>
                        </a:rPr>
                        <a:t>2025</a:t>
                      </a:r>
                    </a:p>
                  </a:txBody>
                  <a:tcPr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1270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solidFill>
                      <a:srgbClr val="2D3193"/>
                    </a:solidFill>
                  </a:tcPr>
                </a:tc>
                <a:extLst>
                  <a:ext uri="{0D108BD9-81ED-4DB2-BD59-A6C34878D82A}">
                    <a16:rowId xmlns:a16="http://schemas.microsoft.com/office/drawing/2014/main" val="2217068557"/>
                  </a:ext>
                </a:extLst>
              </a:tr>
              <a:tr h="141992">
                <a:tc>
                  <a:txBody>
                    <a:bodyPr/>
                    <a:lstStyle/>
                    <a:p>
                      <a:pPr marL="0" marR="0">
                        <a:lnSpc>
                          <a:spcPct val="100000"/>
                        </a:lnSpc>
                        <a:spcBef>
                          <a:spcPts val="0"/>
                        </a:spcBef>
                        <a:spcAft>
                          <a:spcPts val="0"/>
                        </a:spcAft>
                      </a:pPr>
                      <a:r>
                        <a:rPr lang="en-US" sz="1000" b="1" kern="100" dirty="0">
                          <a:effectLst/>
                          <a:latin typeface="+mj-lt"/>
                          <a:ea typeface="Calibri" panose="020F0502020204030204" pitchFamily="34" charset="0"/>
                          <a:cs typeface="Times New Roman" panose="02020603050405020304" pitchFamily="18" charset="0"/>
                        </a:rPr>
                        <a:t>Individual / Family </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lang="en-US" sz="1000" dirty="0"/>
                        <a:t>$4,300 / $8,550</a:t>
                      </a:r>
                    </a:p>
                  </a:txBody>
                  <a:tcPr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tcPr>
                </a:tc>
                <a:extLst>
                  <a:ext uri="{0D108BD9-81ED-4DB2-BD59-A6C34878D82A}">
                    <a16:rowId xmlns:a16="http://schemas.microsoft.com/office/drawing/2014/main" val="3106612418"/>
                  </a:ext>
                </a:extLst>
              </a:tr>
              <a:tr h="141992">
                <a:tc>
                  <a:txBody>
                    <a:bodyPr/>
                    <a:lstStyle/>
                    <a:p>
                      <a:pPr marL="0" marR="0">
                        <a:lnSpc>
                          <a:spcPct val="100000"/>
                        </a:lnSpc>
                        <a:spcBef>
                          <a:spcPts val="0"/>
                        </a:spcBef>
                        <a:spcAft>
                          <a:spcPts val="0"/>
                        </a:spcAft>
                      </a:pPr>
                      <a:r>
                        <a:rPr lang="en-US" sz="1000" b="1" kern="100" dirty="0">
                          <a:effectLst/>
                          <a:latin typeface="+mj-lt"/>
                          <a:ea typeface="Calibri" panose="020F0502020204030204" pitchFamily="34" charset="0"/>
                          <a:cs typeface="Times New Roman" panose="02020603050405020304" pitchFamily="18" charset="0"/>
                        </a:rPr>
                        <a:t>Catch-up Contributions</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lang="en-US" sz="1000" kern="100" dirty="0">
                          <a:solidFill>
                            <a:schemeClr val="dk1"/>
                          </a:solidFill>
                          <a:effectLst/>
                          <a:latin typeface="+mn-lt"/>
                          <a:ea typeface="Calibri" panose="020F0502020204030204" pitchFamily="34" charset="0"/>
                          <a:cs typeface="Times New Roman" panose="02020603050405020304" pitchFamily="18" charset="0"/>
                        </a:rPr>
                        <a:t>$1,000</a:t>
                      </a:r>
                    </a:p>
                  </a:txBody>
                  <a:tcPr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12700" cap="flat" cmpd="sng" algn="ctr">
                      <a:solidFill>
                        <a:srgbClr val="58595B"/>
                      </a:solidFill>
                      <a:prstDash val="solid"/>
                      <a:round/>
                      <a:headEnd type="none" w="med" len="med"/>
                      <a:tailEnd type="none" w="med" len="med"/>
                    </a:lnB>
                  </a:tcPr>
                </a:tc>
                <a:extLst>
                  <a:ext uri="{0D108BD9-81ED-4DB2-BD59-A6C34878D82A}">
                    <a16:rowId xmlns:a16="http://schemas.microsoft.com/office/drawing/2014/main" val="25916925"/>
                  </a:ext>
                </a:extLst>
              </a:tr>
            </a:tbl>
          </a:graphicData>
        </a:graphic>
      </p:graphicFrame>
    </p:spTree>
    <p:extLst>
      <p:ext uri="{BB962C8B-B14F-4D97-AF65-F5344CB8AC3E}">
        <p14:creationId xmlns:p14="http://schemas.microsoft.com/office/powerpoint/2010/main" val="3579174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3">
            <a:extLst>
              <a:ext uri="{FF2B5EF4-FFF2-40B4-BE49-F238E27FC236}">
                <a16:creationId xmlns:a16="http://schemas.microsoft.com/office/drawing/2014/main" id="{2C32D240-949A-58FD-6008-D7A8F5141061}"/>
              </a:ext>
            </a:extLst>
          </p:cNvPr>
          <p:cNvSpPr>
            <a:spLocks noGrp="1"/>
          </p:cNvSpPr>
          <p:nvPr>
            <p:ph type="title"/>
          </p:nvPr>
        </p:nvSpPr>
        <p:spPr>
          <a:xfrm>
            <a:off x="569926" y="309445"/>
            <a:ext cx="8796324" cy="757355"/>
          </a:xfrm>
        </p:spPr>
        <p:txBody>
          <a:bodyPr>
            <a:normAutofit/>
          </a:bodyPr>
          <a:lstStyle/>
          <a:p>
            <a:r>
              <a:rPr lang="en-US" dirty="0"/>
              <a:t>Dental COVERAGE</a:t>
            </a:r>
          </a:p>
        </p:txBody>
      </p:sp>
      <p:sp>
        <p:nvSpPr>
          <p:cNvPr id="5" name="Content Placeholder 4">
            <a:extLst>
              <a:ext uri="{FF2B5EF4-FFF2-40B4-BE49-F238E27FC236}">
                <a16:creationId xmlns:a16="http://schemas.microsoft.com/office/drawing/2014/main" id="{41682C73-44FC-03E1-F53B-B3EF0D9E1AF7}"/>
              </a:ext>
            </a:extLst>
          </p:cNvPr>
          <p:cNvSpPr>
            <a:spLocks noGrp="1"/>
          </p:cNvSpPr>
          <p:nvPr>
            <p:ph sz="half" idx="10"/>
          </p:nvPr>
        </p:nvSpPr>
        <p:spPr>
          <a:xfrm>
            <a:off x="630720" y="914032"/>
            <a:ext cx="8674735" cy="2305417"/>
          </a:xfrm>
        </p:spPr>
        <p:txBody>
          <a:bodyPr/>
          <a:lstStyle/>
          <a:p>
            <a:pPr marL="0" indent="0">
              <a:spcBef>
                <a:spcPts val="1100"/>
              </a:spcBef>
              <a:spcAft>
                <a:spcPts val="500"/>
              </a:spcAft>
              <a:buNone/>
            </a:pPr>
            <a:r>
              <a:rPr lang="en-US" sz="1600" b="1" dirty="0">
                <a:solidFill>
                  <a:srgbClr val="2D3193"/>
                </a:solidFill>
              </a:rPr>
              <a:t>Guardian Dental PPO </a:t>
            </a:r>
            <a:endParaRPr lang="en-US" sz="1600" dirty="0">
              <a:solidFill>
                <a:srgbClr val="2D3193"/>
              </a:solidFill>
            </a:endParaRPr>
          </a:p>
          <a:p>
            <a:pPr marL="0" indent="0">
              <a:buNone/>
            </a:pPr>
            <a:r>
              <a:rPr lang="en-US" dirty="0"/>
              <a:t>The dental Preferred Provider Organization (PPO) plan, provided through Guardian, offers you the freedom and flexibility to use the dentist of your choice. However, you will maximize your benefits and lower your out-of-pocket costs if you choose a dentist who participates in the </a:t>
            </a:r>
            <a:r>
              <a:rPr lang="en-US" b="1" dirty="0">
                <a:solidFill>
                  <a:srgbClr val="2D3193"/>
                </a:solidFill>
              </a:rPr>
              <a:t>Dental Guard Preferred</a:t>
            </a:r>
            <a:r>
              <a:rPr lang="en-US" dirty="0"/>
              <a:t> Dental network. </a:t>
            </a:r>
          </a:p>
          <a:p>
            <a:pPr marL="0" indent="0">
              <a:buNone/>
            </a:pPr>
            <a:r>
              <a:rPr lang="en-US" b="1" dirty="0">
                <a:solidFill>
                  <a:srgbClr val="58595B"/>
                </a:solidFill>
              </a:rPr>
              <a:t>Finding a Provider</a:t>
            </a:r>
            <a:endParaRPr lang="en-US" b="1" dirty="0">
              <a:solidFill>
                <a:srgbClr val="2D3193"/>
              </a:solidFill>
            </a:endParaRPr>
          </a:p>
          <a:p>
            <a:r>
              <a:rPr lang="en-US" dirty="0">
                <a:solidFill>
                  <a:srgbClr val="000000"/>
                </a:solidFill>
              </a:rPr>
              <a:t>To find an in-network provider, s</a:t>
            </a:r>
            <a:r>
              <a:rPr lang="en-US" dirty="0"/>
              <a:t>imply log on to your account at </a:t>
            </a:r>
            <a:r>
              <a:rPr lang="en-US" b="1" dirty="0">
                <a:solidFill>
                  <a:srgbClr val="2D3193"/>
                </a:solidFill>
                <a:hlinkClick r:id="rId3">
                  <a:extLst>
                    <a:ext uri="{A12FA001-AC4F-418D-AE19-62706E023703}">
                      <ahyp:hlinkClr xmlns:ahyp="http://schemas.microsoft.com/office/drawing/2018/hyperlinkcolor" val="tx"/>
                    </a:ext>
                  </a:extLst>
                </a:hlinkClick>
              </a:rPr>
              <a:t>www.Guardianlife.com</a:t>
            </a:r>
            <a:r>
              <a:rPr lang="en-US" b="1" dirty="0">
                <a:solidFill>
                  <a:srgbClr val="2D3193"/>
                </a:solidFill>
              </a:rPr>
              <a:t> </a:t>
            </a:r>
            <a:r>
              <a:rPr lang="en-US" dirty="0"/>
              <a:t>and use the provider search tool to find in-network dentists in your area and/or verify whether your current provider is in-network. Be sure to select the </a:t>
            </a:r>
            <a:r>
              <a:rPr lang="en-US" b="1" dirty="0">
                <a:solidFill>
                  <a:srgbClr val="2D3193"/>
                </a:solidFill>
              </a:rPr>
              <a:t>Dental Guard Preferred</a:t>
            </a:r>
            <a:r>
              <a:rPr lang="en-US" dirty="0"/>
              <a:t> network</a:t>
            </a:r>
          </a:p>
          <a:p>
            <a:pPr marL="0" indent="0">
              <a:buNone/>
            </a:pPr>
            <a:r>
              <a:rPr lang="en-US" b="1" dirty="0">
                <a:solidFill>
                  <a:srgbClr val="58595B"/>
                </a:solidFill>
              </a:rPr>
              <a:t>Rollover Benefit</a:t>
            </a:r>
            <a:endParaRPr lang="en-US" dirty="0"/>
          </a:p>
          <a:p>
            <a:r>
              <a:rPr lang="en-US" dirty="0"/>
              <a:t>The </a:t>
            </a:r>
            <a:r>
              <a:rPr lang="en-US" dirty="0">
                <a:solidFill>
                  <a:srgbClr val="000000"/>
                </a:solidFill>
              </a:rPr>
              <a:t>Rollover Benefit </a:t>
            </a:r>
            <a:r>
              <a:rPr lang="en-US" dirty="0"/>
              <a:t>allows you to rollover your unused annual maximum dollars . If you reach the </a:t>
            </a:r>
            <a:r>
              <a:rPr lang="en-US" dirty="0">
                <a:solidFill>
                  <a:srgbClr val="000000"/>
                </a:solidFill>
              </a:rPr>
              <a:t>$500 </a:t>
            </a:r>
            <a:r>
              <a:rPr lang="en-US" dirty="0"/>
              <a:t>claims threshold during the plan year,  you are able to rollover </a:t>
            </a:r>
            <a:r>
              <a:rPr lang="en-US" b="1" dirty="0">
                <a:solidFill>
                  <a:srgbClr val="2D3193"/>
                </a:solidFill>
              </a:rPr>
              <a:t>$250 additional dollars </a:t>
            </a:r>
            <a:r>
              <a:rPr lang="en-US" dirty="0"/>
              <a:t>to your plan maximum for future years. If you use only in-network providers, you can add </a:t>
            </a:r>
            <a:r>
              <a:rPr lang="en-US" b="1" dirty="0">
                <a:solidFill>
                  <a:srgbClr val="2D3193"/>
                </a:solidFill>
              </a:rPr>
              <a:t>$350 dollars </a:t>
            </a:r>
            <a:r>
              <a:rPr lang="en-US" dirty="0"/>
              <a:t>to your annual maximum. There is a maximum rollover limit of </a:t>
            </a:r>
            <a:r>
              <a:rPr lang="en-US" b="1" dirty="0">
                <a:solidFill>
                  <a:srgbClr val="2D3193"/>
                </a:solidFill>
              </a:rPr>
              <a:t>$1,000.</a:t>
            </a:r>
          </a:p>
          <a:p>
            <a:pPr marL="0" indent="0">
              <a:buNone/>
            </a:pPr>
            <a:endParaRPr lang="en-US" sz="100" b="1" dirty="0">
              <a:solidFill>
                <a:srgbClr val="2D3193"/>
              </a:solidFill>
            </a:endParaRPr>
          </a:p>
          <a:p>
            <a:pPr marL="0" indent="0">
              <a:buNone/>
            </a:pPr>
            <a:r>
              <a:rPr lang="en-US" dirty="0"/>
              <a:t>Following is a high-level overview of your dental plan options. For complete coverage details, please refer to the Summary Plan Description (SPD). </a:t>
            </a:r>
          </a:p>
        </p:txBody>
      </p:sp>
      <p:sp>
        <p:nvSpPr>
          <p:cNvPr id="2" name="Content Placeholder 12">
            <a:extLst>
              <a:ext uri="{FF2B5EF4-FFF2-40B4-BE49-F238E27FC236}">
                <a16:creationId xmlns:a16="http://schemas.microsoft.com/office/drawing/2014/main" id="{0193DA1A-ABEE-3009-B572-3B62052F6732}"/>
              </a:ext>
            </a:extLst>
          </p:cNvPr>
          <p:cNvSpPr txBox="1">
            <a:spLocks/>
          </p:cNvSpPr>
          <p:nvPr/>
        </p:nvSpPr>
        <p:spPr>
          <a:xfrm>
            <a:off x="630720" y="6169875"/>
            <a:ext cx="7793724" cy="445302"/>
          </a:xfrm>
          <a:prstGeom prst="rect">
            <a:avLst/>
          </a:prstGeom>
          <a:noFill/>
        </p:spPr>
        <p:txBody>
          <a:bodyPr/>
          <a:lstStyle>
            <a:lvl1pPr marL="0" indent="0" algn="l" defTabSz="100584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1pPr>
            <a:lvl2pPr marL="75438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2pPr>
            <a:lvl3pPr marL="125730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3pPr>
            <a:lvl4pPr marL="176022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4pPr>
            <a:lvl5pPr marL="2263140" indent="-251460" algn="l" defTabSz="1005840" rtl="0" eaLnBrk="1" latinLnBrk="0" hangingPunct="1">
              <a:lnSpc>
                <a:spcPct val="90000"/>
              </a:lnSpc>
              <a:spcBef>
                <a:spcPts val="500"/>
              </a:spcBef>
              <a:buClr>
                <a:schemeClr val="accent2"/>
              </a:buClr>
              <a:buFont typeface="Arial" panose="020B0604020202020204" pitchFamily="34" charset="0"/>
              <a:buChar char="•"/>
              <a:defRPr sz="12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a:lstStyle>
          <a:p>
            <a:pPr>
              <a:lnSpc>
                <a:spcPct val="100000"/>
              </a:lnSpc>
              <a:spcBef>
                <a:spcPts val="0"/>
              </a:spcBef>
            </a:pPr>
            <a:r>
              <a:rPr lang="en-US" sz="800" dirty="0"/>
              <a:t>Coinsurance percentages and copay amounts shown in the above chart represent what the member is responsible for paying.. </a:t>
            </a:r>
          </a:p>
          <a:p>
            <a:pPr marL="228600" indent="-228600">
              <a:lnSpc>
                <a:spcPct val="100000"/>
              </a:lnSpc>
              <a:spcBef>
                <a:spcPts val="0"/>
              </a:spcBef>
              <a:buAutoNum type="arabicPeriod"/>
            </a:pPr>
            <a:r>
              <a:rPr lang="en-US" sz="800" dirty="0"/>
              <a:t>If you use an out-of-network provider, you will be responsible for any charges above the maximum allowed amount.  </a:t>
            </a:r>
          </a:p>
        </p:txBody>
      </p:sp>
      <p:graphicFrame>
        <p:nvGraphicFramePr>
          <p:cNvPr id="10" name="Content Placeholder 5">
            <a:extLst>
              <a:ext uri="{FF2B5EF4-FFF2-40B4-BE49-F238E27FC236}">
                <a16:creationId xmlns:a16="http://schemas.microsoft.com/office/drawing/2014/main" id="{B0B21D39-06C4-62A6-1A1E-CA73BF9EFAB0}"/>
              </a:ext>
            </a:extLst>
          </p:cNvPr>
          <p:cNvGraphicFramePr>
            <a:graphicFrameLocks/>
          </p:cNvGraphicFramePr>
          <p:nvPr>
            <p:extLst>
              <p:ext uri="{D42A27DB-BD31-4B8C-83A1-F6EECF244321}">
                <p14:modId xmlns:p14="http://schemas.microsoft.com/office/powerpoint/2010/main" val="1749652057"/>
              </p:ext>
            </p:extLst>
          </p:nvPr>
        </p:nvGraphicFramePr>
        <p:xfrm>
          <a:off x="724134" y="3972239"/>
          <a:ext cx="5848435" cy="2122883"/>
        </p:xfrm>
        <a:graphic>
          <a:graphicData uri="http://schemas.openxmlformats.org/drawingml/2006/table">
            <a:tbl>
              <a:tblPr firstRow="1" bandRow="1">
                <a:tableStyleId>{93296810-A885-4BE3-A3E7-6D5BEEA58F35}</a:tableStyleId>
              </a:tblPr>
              <a:tblGrid>
                <a:gridCol w="3048639">
                  <a:extLst>
                    <a:ext uri="{9D8B030D-6E8A-4147-A177-3AD203B41FA5}">
                      <a16:colId xmlns:a16="http://schemas.microsoft.com/office/drawing/2014/main" val="2861052236"/>
                    </a:ext>
                  </a:extLst>
                </a:gridCol>
                <a:gridCol w="1399898">
                  <a:extLst>
                    <a:ext uri="{9D8B030D-6E8A-4147-A177-3AD203B41FA5}">
                      <a16:colId xmlns:a16="http://schemas.microsoft.com/office/drawing/2014/main" val="1051452227"/>
                    </a:ext>
                  </a:extLst>
                </a:gridCol>
                <a:gridCol w="1399898">
                  <a:extLst>
                    <a:ext uri="{9D8B030D-6E8A-4147-A177-3AD203B41FA5}">
                      <a16:colId xmlns:a16="http://schemas.microsoft.com/office/drawing/2014/main" val="2256779123"/>
                    </a:ext>
                  </a:extLst>
                </a:gridCol>
              </a:tblGrid>
              <a:tr h="307848">
                <a:tc rowSpan="2">
                  <a:txBody>
                    <a:bodyPr/>
                    <a:lstStyle/>
                    <a:p>
                      <a:r>
                        <a:rPr lang="en-US" sz="1200" dirty="0">
                          <a:solidFill>
                            <a:schemeClr val="bg1"/>
                          </a:solidFill>
                        </a:rPr>
                        <a:t>Key Benefits</a:t>
                      </a:r>
                    </a:p>
                  </a:txBody>
                  <a:tcPr marL="45720" marR="45720" marT="9144" marB="9144" anchor="ctr">
                    <a:lnL w="12700" cap="flat" cmpd="sng" algn="ctr">
                      <a:solidFill>
                        <a:srgbClr val="5859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8595B"/>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gridSpan="2">
                  <a:txBody>
                    <a:bodyPr/>
                    <a:lstStyle/>
                    <a:p>
                      <a:pPr algn="ctr"/>
                      <a:r>
                        <a:rPr lang="en-US" sz="1200" dirty="0">
                          <a:solidFill>
                            <a:schemeClr val="bg1"/>
                          </a:solidFill>
                        </a:rPr>
                        <a:t>Guardian DPPO </a:t>
                      </a:r>
                    </a:p>
                  </a:txBody>
                  <a:tcPr marL="45720" marR="45720" marT="9144" marB="9144" anchor="ctr">
                    <a:lnL w="12700" cap="flat" cmpd="sng" algn="ctr">
                      <a:noFill/>
                      <a:prstDash val="solid"/>
                      <a:round/>
                      <a:headEnd type="none" w="med" len="med"/>
                      <a:tailEnd type="none" w="med" len="med"/>
                    </a:lnL>
                    <a:lnR w="12700" cap="flat" cmpd="sng" algn="ctr">
                      <a:solidFill>
                        <a:srgbClr val="58595B"/>
                      </a:solidFill>
                      <a:prstDash val="solid"/>
                      <a:round/>
                      <a:headEnd type="none" w="med" len="med"/>
                      <a:tailEnd type="none" w="med" len="med"/>
                    </a:lnR>
                    <a:lnT w="12700" cap="flat" cmpd="sng" algn="ctr">
                      <a:solidFill>
                        <a:srgbClr val="58595B"/>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hMerge="1">
                  <a:txBody>
                    <a:bodyPr/>
                    <a:lstStyle/>
                    <a:p>
                      <a:endParaRPr lang="en-US"/>
                    </a:p>
                  </a:txBody>
                  <a:tcPr/>
                </a:tc>
                <a:extLst>
                  <a:ext uri="{0D108BD9-81ED-4DB2-BD59-A6C34878D82A}">
                    <a16:rowId xmlns:a16="http://schemas.microsoft.com/office/drawing/2014/main" val="2483015917"/>
                  </a:ext>
                </a:extLst>
              </a:tr>
              <a:tr h="307848">
                <a:tc vMerge="1">
                  <a:txBody>
                    <a:bodyPr/>
                    <a:lstStyle/>
                    <a:p>
                      <a:endParaRPr lang="en-US"/>
                    </a:p>
                  </a:txBody>
                  <a:tcPr/>
                </a:tc>
                <a:tc>
                  <a:txBody>
                    <a:bodyPr/>
                    <a:lstStyle/>
                    <a:p>
                      <a:pPr algn="ctr"/>
                      <a:r>
                        <a:rPr lang="en-US" sz="1200" b="1" dirty="0">
                          <a:solidFill>
                            <a:schemeClr val="bg1"/>
                          </a:solidFill>
                        </a:rPr>
                        <a:t>In-Network</a:t>
                      </a:r>
                    </a:p>
                  </a:txBody>
                  <a:tcPr marL="45720" marR="4572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tc>
                  <a:txBody>
                    <a:bodyPr/>
                    <a:lstStyle/>
                    <a:p>
                      <a:pPr algn="ctr"/>
                      <a:r>
                        <a:rPr lang="en-US" sz="1200" b="1" spc="0" baseline="0" dirty="0">
                          <a:solidFill>
                            <a:schemeClr val="bg1"/>
                          </a:solidFill>
                        </a:rPr>
                        <a:t>Out-of-Network</a:t>
                      </a:r>
                      <a:r>
                        <a:rPr lang="en-US" sz="1200" b="1" spc="0" baseline="30000" dirty="0">
                          <a:solidFill>
                            <a:schemeClr val="bg1"/>
                          </a:solidFill>
                        </a:rPr>
                        <a:t>1</a:t>
                      </a:r>
                    </a:p>
                  </a:txBody>
                  <a:tcPr marL="45720" marR="45720" marT="9144" marB="9144" anchor="ctr">
                    <a:lnL w="12700" cap="flat" cmpd="sng" algn="ctr">
                      <a:noFill/>
                      <a:prstDash val="solid"/>
                      <a:round/>
                      <a:headEnd type="none" w="med" len="med"/>
                      <a:tailEnd type="none" w="med" len="med"/>
                    </a:lnL>
                    <a:lnR w="12700" cap="flat" cmpd="sng" algn="ctr">
                      <a:solidFill>
                        <a:srgbClr val="58595B"/>
                      </a:solid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2D3193"/>
                    </a:solidFill>
                  </a:tcPr>
                </a:tc>
                <a:extLst>
                  <a:ext uri="{0D108BD9-81ED-4DB2-BD59-A6C34878D82A}">
                    <a16:rowId xmlns:a16="http://schemas.microsoft.com/office/drawing/2014/main" val="2031780738"/>
                  </a:ext>
                </a:extLst>
              </a:tr>
              <a:tr h="275795">
                <a:tc>
                  <a:txBody>
                    <a:bodyPr/>
                    <a:lstStyle/>
                    <a:p>
                      <a:pPr>
                        <a:lnSpc>
                          <a:spcPct val="100000"/>
                        </a:lnSpc>
                      </a:pPr>
                      <a:r>
                        <a:rPr lang="en-US" sz="1200" b="1" dirty="0"/>
                        <a:t>Deductible</a:t>
                      </a:r>
                      <a:r>
                        <a:rPr lang="en-US" sz="1200" dirty="0"/>
                        <a:t> (</a:t>
                      </a:r>
                      <a:r>
                        <a:rPr lang="en-US" sz="1200" kern="1200" dirty="0">
                          <a:solidFill>
                            <a:schemeClr val="dk1"/>
                          </a:solidFill>
                        </a:rPr>
                        <a:t>Individual</a:t>
                      </a:r>
                      <a:r>
                        <a:rPr lang="en-US" sz="1200" dirty="0"/>
                        <a:t>/Family)</a:t>
                      </a:r>
                      <a:endParaRPr lang="en-US" sz="1200" dirty="0">
                        <a:latin typeface="+mj-lt"/>
                      </a:endParaRP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$0 / $0</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$50 / $150</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38100" cap="flat" cmpd="sng" algn="ctr">
                      <a:no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22748067"/>
                  </a:ext>
                </a:extLst>
              </a:tr>
              <a:tr h="307848">
                <a:tc>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200" b="1" dirty="0"/>
                        <a:t>Annual Benefit Maximum </a:t>
                      </a:r>
                      <a:r>
                        <a:rPr lang="en-US" sz="1200" dirty="0"/>
                        <a:t>(per person)</a:t>
                      </a:r>
                      <a:endParaRPr lang="en-US" sz="1200" dirty="0">
                        <a:latin typeface="+mj-lt"/>
                      </a:endParaRP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200" dirty="0"/>
                        <a:t>$1,000</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dirty="0"/>
                    </a:p>
                  </a:txBody>
                  <a:tcPr marL="45720" marR="45720" marT="9144" marB="9144"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12085095"/>
                  </a:ext>
                </a:extLst>
              </a:tr>
              <a:tr h="307848">
                <a:tc>
                  <a:txBody>
                    <a:bodyPr/>
                    <a:lstStyle/>
                    <a:p>
                      <a:pPr marL="0" marR="0" fontAlgn="ctr">
                        <a:lnSpc>
                          <a:spcPct val="100000"/>
                        </a:lnSpc>
                        <a:spcBef>
                          <a:spcPts val="0"/>
                        </a:spcBef>
                        <a:spcAft>
                          <a:spcPts val="0"/>
                        </a:spcAft>
                      </a:pPr>
                      <a:r>
                        <a:rPr lang="en-GB" sz="1200" b="1" kern="0" spc="-15" dirty="0">
                          <a:solidFill>
                            <a:srgbClr val="000000"/>
                          </a:solidFill>
                          <a:effectLst/>
                          <a:latin typeface="+mj-lt"/>
                          <a:ea typeface="Calibri" panose="020F0502020204030204" pitchFamily="34" charset="0"/>
                          <a:cs typeface="Calibri" panose="020F0502020204030204" pitchFamily="34" charset="0"/>
                        </a:rPr>
                        <a:t>Preventive Services </a:t>
                      </a:r>
                      <a:endParaRPr lang="en-US" sz="1200" kern="10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200" dirty="0"/>
                        <a:t>0%</a:t>
                      </a:r>
                    </a:p>
                  </a:txBody>
                  <a:tcPr marL="45720" marR="45720" marT="9144" marB="9144"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000" dirty="0"/>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91071910"/>
                  </a:ext>
                </a:extLst>
              </a:tr>
              <a:tr h="307848">
                <a:tc>
                  <a:txBody>
                    <a:bodyPr/>
                    <a:lstStyle/>
                    <a:p>
                      <a:pPr marL="0" marR="0">
                        <a:lnSpc>
                          <a:spcPct val="100000"/>
                        </a:lnSpc>
                        <a:spcBef>
                          <a:spcPts val="0"/>
                        </a:spcBef>
                        <a:spcAft>
                          <a:spcPts val="0"/>
                        </a:spcAft>
                      </a:pPr>
                      <a:r>
                        <a:rPr lang="en-GB" sz="1200" b="1" kern="0" spc="-15" dirty="0">
                          <a:solidFill>
                            <a:srgbClr val="000000"/>
                          </a:solidFill>
                          <a:effectLst/>
                          <a:latin typeface="+mj-lt"/>
                          <a:ea typeface="Calibri" panose="020F0502020204030204" pitchFamily="34" charset="0"/>
                          <a:cs typeface="Calibri" panose="020F0502020204030204" pitchFamily="34" charset="0"/>
                        </a:rPr>
                        <a:t>Basic Services</a:t>
                      </a:r>
                      <a:endParaRPr lang="en-US" sz="1200" kern="10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10%</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20%</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60762413"/>
                  </a:ext>
                </a:extLst>
              </a:tr>
              <a:tr h="307848">
                <a:tc>
                  <a:txBody>
                    <a:bodyPr/>
                    <a:lstStyle/>
                    <a:p>
                      <a:pPr marL="0" marR="0">
                        <a:lnSpc>
                          <a:spcPct val="100000"/>
                        </a:lnSpc>
                        <a:spcBef>
                          <a:spcPts val="0"/>
                        </a:spcBef>
                        <a:spcAft>
                          <a:spcPts val="0"/>
                        </a:spcAft>
                      </a:pPr>
                      <a:r>
                        <a:rPr lang="en-GB" sz="1200" b="1" kern="0" spc="-15" dirty="0">
                          <a:solidFill>
                            <a:srgbClr val="000000"/>
                          </a:solidFill>
                          <a:effectLst/>
                          <a:latin typeface="+mj-lt"/>
                          <a:ea typeface="Calibri" panose="020F0502020204030204" pitchFamily="34" charset="0"/>
                          <a:cs typeface="Calibri" panose="020F0502020204030204" pitchFamily="34" charset="0"/>
                        </a:rPr>
                        <a:t>Major Services</a:t>
                      </a:r>
                      <a:r>
                        <a:rPr lang="en-GB" sz="1200" kern="0" spc="-15" dirty="0">
                          <a:solidFill>
                            <a:srgbClr val="000000"/>
                          </a:solidFill>
                          <a:effectLst/>
                          <a:latin typeface="+mj-lt"/>
                          <a:ea typeface="Calibri" panose="020F0502020204030204" pitchFamily="34" charset="0"/>
                          <a:cs typeface="Calibri" panose="020F0502020204030204" pitchFamily="34" charset="0"/>
                        </a:rPr>
                        <a:t> </a:t>
                      </a:r>
                      <a:endParaRPr lang="en-US" sz="1200" kern="10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40%</a:t>
                      </a:r>
                    </a:p>
                  </a:txBody>
                  <a:tcPr marL="45720" marR="45720" marT="9144" marB="9144" anchor="ctr">
                    <a:lnL w="12700" cap="flat" cmpd="sng" algn="ctr">
                      <a:solidFill>
                        <a:srgbClr val="58595B"/>
                      </a:solidFill>
                      <a:prstDash val="solid"/>
                      <a:round/>
                      <a:headEnd type="none" w="med" len="med"/>
                      <a:tailEnd type="none" w="med" len="med"/>
                    </a:lnL>
                    <a:lnR w="635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50%</a:t>
                      </a:r>
                    </a:p>
                  </a:txBody>
                  <a:tcPr marL="45720" marR="45720" marT="9144" marB="9144" anchor="ctr">
                    <a:lnL w="6350" cap="flat" cmpd="sng" algn="ctr">
                      <a:solidFill>
                        <a:srgbClr val="58595B"/>
                      </a:solidFill>
                      <a:prstDash val="solid"/>
                      <a:round/>
                      <a:headEnd type="none" w="med" len="med"/>
                      <a:tailEnd type="none" w="med" len="med"/>
                    </a:lnL>
                    <a:lnR w="12700" cap="flat" cmpd="sng" algn="ctr">
                      <a:solidFill>
                        <a:srgbClr val="58595B"/>
                      </a:solidFill>
                      <a:prstDash val="solid"/>
                      <a:round/>
                      <a:headEnd type="none" w="med" len="med"/>
                      <a:tailEnd type="none" w="med" len="med"/>
                    </a:lnR>
                    <a:lnT w="6350" cap="flat" cmpd="sng" algn="ctr">
                      <a:solidFill>
                        <a:srgbClr val="58595B"/>
                      </a:solidFill>
                      <a:prstDash val="solid"/>
                      <a:round/>
                      <a:headEnd type="none" w="med" len="med"/>
                      <a:tailEnd type="none" w="med" len="med"/>
                    </a:lnT>
                    <a:lnB w="6350" cap="flat" cmpd="sng" algn="ctr">
                      <a:solidFill>
                        <a:srgbClr val="58595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9654046"/>
                  </a:ext>
                </a:extLst>
              </a:tr>
            </a:tbl>
          </a:graphicData>
        </a:graphic>
      </p:graphicFrame>
    </p:spTree>
    <p:extLst>
      <p:ext uri="{BB962C8B-B14F-4D97-AF65-F5344CB8AC3E}">
        <p14:creationId xmlns:p14="http://schemas.microsoft.com/office/powerpoint/2010/main" val="3461110020"/>
      </p:ext>
    </p:extLst>
  </p:cSld>
  <p:clrMapOvr>
    <a:masterClrMapping/>
  </p:clrMapOvr>
</p:sld>
</file>

<file path=ppt/theme/theme1.xml><?xml version="1.0" encoding="utf-8"?>
<a:theme xmlns:a="http://schemas.openxmlformats.org/drawingml/2006/main" name="Page Master">
  <a:themeElements>
    <a:clrScheme name="Core Colors">
      <a:dk1>
        <a:sysClr val="windowText" lastClr="000000"/>
      </a:dk1>
      <a:lt1>
        <a:sysClr val="window" lastClr="FFFFFF"/>
      </a:lt1>
      <a:dk2>
        <a:srgbClr val="44546A"/>
      </a:dk2>
      <a:lt2>
        <a:srgbClr val="E7E6E6"/>
      </a:lt2>
      <a:accent1>
        <a:srgbClr val="B9D432"/>
      </a:accent1>
      <a:accent2>
        <a:srgbClr val="44C8F5"/>
      </a:accent2>
      <a:accent3>
        <a:srgbClr val="00305E"/>
      </a:accent3>
      <a:accent4>
        <a:srgbClr val="FF9505"/>
      </a:accent4>
      <a:accent5>
        <a:srgbClr val="008ABF"/>
      </a:accent5>
      <a:accent6>
        <a:srgbClr val="4D4D4F"/>
      </a:accent6>
      <a:hlink>
        <a:srgbClr val="008ABF"/>
      </a:hlink>
      <a:folHlink>
        <a:srgbClr val="008ABF"/>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afted eGuide Master_rev 07 31 24 (Illustrations)" id="{AFC49C72-362E-458E-AAF2-5485AAAB64AF}" vid="{B6960677-F17B-4986-8369-34B092A5BADF}"/>
    </a:ext>
  </a:extLst>
</a:theme>
</file>

<file path=ppt/theme/theme2.xml><?xml version="1.0" encoding="utf-8"?>
<a:theme xmlns:a="http://schemas.openxmlformats.org/drawingml/2006/main" name="Cover Master">
  <a:themeElements>
    <a:clrScheme name="Core Colors">
      <a:dk1>
        <a:sysClr val="windowText" lastClr="000000"/>
      </a:dk1>
      <a:lt1>
        <a:sysClr val="window" lastClr="FFFFFF"/>
      </a:lt1>
      <a:dk2>
        <a:srgbClr val="44546A"/>
      </a:dk2>
      <a:lt2>
        <a:srgbClr val="E7E6E6"/>
      </a:lt2>
      <a:accent1>
        <a:srgbClr val="B9D432"/>
      </a:accent1>
      <a:accent2>
        <a:srgbClr val="44C8F5"/>
      </a:accent2>
      <a:accent3>
        <a:srgbClr val="00305E"/>
      </a:accent3>
      <a:accent4>
        <a:srgbClr val="FF9505"/>
      </a:accent4>
      <a:accent5>
        <a:srgbClr val="008ABF"/>
      </a:accent5>
      <a:accent6>
        <a:srgbClr val="4D4D4F"/>
      </a:accent6>
      <a:hlink>
        <a:srgbClr val="008ABF"/>
      </a:hlink>
      <a:folHlink>
        <a:srgbClr val="008AB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afted eGuide Master_rev 07 31 24 (Illustrations)" id="{AFC49C72-362E-458E-AAF2-5485AAAB64AF}" vid="{F51793E7-7A99-433C-8CCF-28B5E7F04BC6}"/>
    </a:ext>
  </a:extLst>
</a:theme>
</file>

<file path=ppt/theme/theme3.xml><?xml version="1.0" encoding="utf-8"?>
<a:theme xmlns:a="http://schemas.openxmlformats.org/drawingml/2006/main" name="1_Page Master">
  <a:themeElements>
    <a:clrScheme name="Core Colors">
      <a:dk1>
        <a:sysClr val="windowText" lastClr="000000"/>
      </a:dk1>
      <a:lt1>
        <a:sysClr val="window" lastClr="FFFFFF"/>
      </a:lt1>
      <a:dk2>
        <a:srgbClr val="44546A"/>
      </a:dk2>
      <a:lt2>
        <a:srgbClr val="E7E6E6"/>
      </a:lt2>
      <a:accent1>
        <a:srgbClr val="B9D432"/>
      </a:accent1>
      <a:accent2>
        <a:srgbClr val="44C8F5"/>
      </a:accent2>
      <a:accent3>
        <a:srgbClr val="00305E"/>
      </a:accent3>
      <a:accent4>
        <a:srgbClr val="FF9505"/>
      </a:accent4>
      <a:accent5>
        <a:srgbClr val="008ABF"/>
      </a:accent5>
      <a:accent6>
        <a:srgbClr val="4D4D4F"/>
      </a:accent6>
      <a:hlink>
        <a:srgbClr val="008ABF"/>
      </a:hlink>
      <a:folHlink>
        <a:srgbClr val="008ABF"/>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afted eGuide Master_rev 05 29 24 (Illustrations)" id="{904E6A46-5706-4DF1-AD45-E0BE69737153}" vid="{DB9C379A-5291-4D1C-B260-FD504CAAFB76}"/>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2f11d368-e2e8-48ea-bfcd-1e8c781325a0" xsi:nil="true"/>
    <lcf76f155ced4ddcb4097134ff3c332f xmlns="43272b74-d175-4248-9f6f-9d71794406f3">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2D80665CF71BB4B84568FC4E9B16CC3" ma:contentTypeVersion="18" ma:contentTypeDescription="Create a new document." ma:contentTypeScope="" ma:versionID="c6c11887234e0ae6f25d09fe27383896">
  <xsd:schema xmlns:xsd="http://www.w3.org/2001/XMLSchema" xmlns:xs="http://www.w3.org/2001/XMLSchema" xmlns:p="http://schemas.microsoft.com/office/2006/metadata/properties" xmlns:ns2="43272b74-d175-4248-9f6f-9d71794406f3" xmlns:ns3="2f11d368-e2e8-48ea-bfcd-1e8c781325a0" targetNamespace="http://schemas.microsoft.com/office/2006/metadata/properties" ma:root="true" ma:fieldsID="e4d3a6b8a976deb6e2afd588e73890a6" ns2:_="" ns3:_="">
    <xsd:import namespace="43272b74-d175-4248-9f6f-9d71794406f3"/>
    <xsd:import namespace="2f11d368-e2e8-48ea-bfcd-1e8c781325a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3:SharedWithUsers" minOccurs="0"/>
                <xsd:element ref="ns3:SharedWithDetails"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272b74-d175-4248-9f6f-9d71794406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a3a4bdfd-623a-4fce-8835-b3847a8ddb1f"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f11d368-e2e8-48ea-bfcd-1e8c781325a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b368e29e-ed70-4673-808b-e6df7e4eeb89}" ma:internalName="TaxCatchAll" ma:showField="CatchAllData" ma:web="2f11d368-e2e8-48ea-bfcd-1e8c781325a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23A0DC6-498A-49B6-B01C-4DFF047E9DFF}">
  <ds:schemaRefs>
    <ds:schemaRef ds:uri="http://schemas.microsoft.com/sharepoint/v3/contenttype/forms"/>
  </ds:schemaRefs>
</ds:datastoreItem>
</file>

<file path=customXml/itemProps2.xml><?xml version="1.0" encoding="utf-8"?>
<ds:datastoreItem xmlns:ds="http://schemas.openxmlformats.org/officeDocument/2006/customXml" ds:itemID="{0644CDEB-B854-4E29-8A74-ED177735CF1F}">
  <ds:schemaRefs>
    <ds:schemaRef ds:uri="http://schemas.microsoft.com/office/2006/metadata/properties"/>
    <ds:schemaRef ds:uri="http://schemas.microsoft.com/office/infopath/2007/PartnerControls"/>
    <ds:schemaRef ds:uri="2f11d368-e2e8-48ea-bfcd-1e8c781325a0"/>
    <ds:schemaRef ds:uri="43272b74-d175-4248-9f6f-9d71794406f3"/>
  </ds:schemaRefs>
</ds:datastoreItem>
</file>

<file path=customXml/itemProps3.xml><?xml version="1.0" encoding="utf-8"?>
<ds:datastoreItem xmlns:ds="http://schemas.openxmlformats.org/officeDocument/2006/customXml" ds:itemID="{4E156EA6-7B8B-4DF3-989D-352B78E907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272b74-d175-4248-9f6f-9d71794406f3"/>
    <ds:schemaRef ds:uri="2f11d368-e2e8-48ea-bfcd-1e8c781325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Crafted eGuide Template_rev 07 31 24 (Illustrations)</Template>
  <TotalTime>3323</TotalTime>
  <Words>6307</Words>
  <Application>Microsoft Office PowerPoint</Application>
  <PresentationFormat>Custom</PresentationFormat>
  <Paragraphs>729</Paragraphs>
  <Slides>16</Slides>
  <Notes>14</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16</vt:i4>
      </vt:variant>
    </vt:vector>
  </HeadingPairs>
  <TitlesOfParts>
    <vt:vector size="26" baseType="lpstr">
      <vt:lpstr>Angsana New</vt:lpstr>
      <vt:lpstr>Arial</vt:lpstr>
      <vt:lpstr>Calibri</vt:lpstr>
      <vt:lpstr>Gill Sans</vt:lpstr>
      <vt:lpstr>Gill Sans MT</vt:lpstr>
      <vt:lpstr>Minion Pro</vt:lpstr>
      <vt:lpstr>Tahoma</vt:lpstr>
      <vt:lpstr>Page Master</vt:lpstr>
      <vt:lpstr>Cover Master</vt:lpstr>
      <vt:lpstr>1_Page Master</vt:lpstr>
      <vt:lpstr>2025  BENEFIT GUIDE</vt:lpstr>
      <vt:lpstr>PowerPoint Presentation</vt:lpstr>
      <vt:lpstr>Open Enrollment Details</vt:lpstr>
      <vt:lpstr>MEDICAL COVERAGE</vt:lpstr>
      <vt:lpstr>MEDICAL COVERAGE Park Nicollet and Health Partners</vt:lpstr>
      <vt:lpstr>MEDICAL COVERAGE Choice Passport</vt:lpstr>
      <vt:lpstr>Prescription Drugs</vt:lpstr>
      <vt:lpstr>Health Savings Account (HSA)</vt:lpstr>
      <vt:lpstr>Dental COVERAGE</vt:lpstr>
      <vt:lpstr>VISION COVERAGE</vt:lpstr>
      <vt:lpstr>Flexible Spending  Accounts (FSAs)</vt:lpstr>
      <vt:lpstr>Voluntary Disability Insurance</vt:lpstr>
      <vt:lpstr>Voluntary Benefits</vt:lpstr>
      <vt:lpstr>EMPLOYEE ASSISTANCE  PROGRAM (eap)</vt:lpstr>
      <vt:lpstr>Contact Information</vt:lpstr>
      <vt:lpstr>Video Library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Strouse Schible, Jacqueline</dc:creator>
  <cp:lastModifiedBy>Valerie Invie</cp:lastModifiedBy>
  <cp:revision>24</cp:revision>
  <dcterms:created xsi:type="dcterms:W3CDTF">2024-08-13T15:51:45Z</dcterms:created>
  <dcterms:modified xsi:type="dcterms:W3CDTF">2024-11-19T19:30:58Z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0x010100C2D80665CF71BB4B84568FC4E9B16CC3</vt:lpwstr>
  </property>
  <property fmtid="{D5CDD505-2E9C-101B-9397-08002B2CF9AE}" pid="3" name="MediaServiceImageTags">
    <vt:lpwstr/>
  </property>
</Properties>
</file>